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Override PartName="/customXml/itemProps24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3.svg" ContentType="image/svg+xml"/>
  <Override PartName="/ppt/media/image15.svg" ContentType="image/svg+xml"/>
  <Override PartName="/ppt/media/image17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7"/>
  </p:notesMasterIdLst>
  <p:handoutMasterIdLst>
    <p:handoutMasterId r:id="rId98"/>
  </p:handoutMasterIdLst>
  <p:sldIdLst>
    <p:sldId id="810" r:id="rId3"/>
    <p:sldId id="816" r:id="rId4"/>
    <p:sldId id="817" r:id="rId5"/>
    <p:sldId id="919" r:id="rId6"/>
    <p:sldId id="821" r:id="rId7"/>
    <p:sldId id="818" r:id="rId8"/>
    <p:sldId id="822" r:id="rId9"/>
    <p:sldId id="823" r:id="rId10"/>
    <p:sldId id="824" r:id="rId11"/>
    <p:sldId id="850" r:id="rId12"/>
    <p:sldId id="825" r:id="rId13"/>
    <p:sldId id="826" r:id="rId14"/>
    <p:sldId id="827" r:id="rId15"/>
    <p:sldId id="831" r:id="rId16"/>
    <p:sldId id="832" r:id="rId17"/>
    <p:sldId id="833" r:id="rId18"/>
    <p:sldId id="835" r:id="rId19"/>
    <p:sldId id="836" r:id="rId20"/>
    <p:sldId id="837" r:id="rId21"/>
    <p:sldId id="844" r:id="rId22"/>
    <p:sldId id="845" r:id="rId23"/>
    <p:sldId id="839" r:id="rId24"/>
    <p:sldId id="840" r:id="rId25"/>
    <p:sldId id="846" r:id="rId26"/>
    <p:sldId id="847" r:id="rId27"/>
    <p:sldId id="848" r:id="rId28"/>
    <p:sldId id="849" r:id="rId29"/>
    <p:sldId id="842" r:id="rId30"/>
    <p:sldId id="851" r:id="rId31"/>
    <p:sldId id="852" r:id="rId32"/>
    <p:sldId id="854" r:id="rId33"/>
    <p:sldId id="855" r:id="rId34"/>
    <p:sldId id="856" r:id="rId35"/>
    <p:sldId id="857" r:id="rId36"/>
    <p:sldId id="858" r:id="rId37"/>
    <p:sldId id="859" r:id="rId38"/>
    <p:sldId id="861" r:id="rId39"/>
    <p:sldId id="862" r:id="rId40"/>
    <p:sldId id="863" r:id="rId41"/>
    <p:sldId id="860" r:id="rId42"/>
    <p:sldId id="865" r:id="rId43"/>
    <p:sldId id="866" r:id="rId44"/>
    <p:sldId id="869" r:id="rId45"/>
    <p:sldId id="875" r:id="rId46"/>
    <p:sldId id="920" r:id="rId47"/>
    <p:sldId id="867" r:id="rId48"/>
    <p:sldId id="868" r:id="rId49"/>
    <p:sldId id="870" r:id="rId50"/>
    <p:sldId id="871" r:id="rId51"/>
    <p:sldId id="872" r:id="rId52"/>
    <p:sldId id="873" r:id="rId53"/>
    <p:sldId id="874" r:id="rId54"/>
    <p:sldId id="876" r:id="rId55"/>
    <p:sldId id="877" r:id="rId56"/>
    <p:sldId id="882" r:id="rId57"/>
    <p:sldId id="864" r:id="rId58"/>
    <p:sldId id="828" r:id="rId59"/>
    <p:sldId id="830" r:id="rId60"/>
    <p:sldId id="879" r:id="rId61"/>
    <p:sldId id="880" r:id="rId62"/>
    <p:sldId id="916" r:id="rId63"/>
    <p:sldId id="914" r:id="rId64"/>
    <p:sldId id="917" r:id="rId65"/>
    <p:sldId id="915" r:id="rId66"/>
    <p:sldId id="881" r:id="rId67"/>
    <p:sldId id="884" r:id="rId68"/>
    <p:sldId id="918" r:id="rId69"/>
    <p:sldId id="886" r:id="rId70"/>
    <p:sldId id="891" r:id="rId71"/>
    <p:sldId id="900" r:id="rId72"/>
    <p:sldId id="901" r:id="rId73"/>
    <p:sldId id="902" r:id="rId74"/>
    <p:sldId id="903" r:id="rId75"/>
    <p:sldId id="887" r:id="rId76"/>
    <p:sldId id="885" r:id="rId77"/>
    <p:sldId id="888" r:id="rId78"/>
    <p:sldId id="907" r:id="rId79"/>
    <p:sldId id="908" r:id="rId80"/>
    <p:sldId id="889" r:id="rId81"/>
    <p:sldId id="892" r:id="rId82"/>
    <p:sldId id="893" r:id="rId83"/>
    <p:sldId id="894" r:id="rId84"/>
    <p:sldId id="905" r:id="rId85"/>
    <p:sldId id="906" r:id="rId86"/>
    <p:sldId id="904" r:id="rId87"/>
    <p:sldId id="910" r:id="rId88"/>
    <p:sldId id="909" r:id="rId89"/>
    <p:sldId id="912" r:id="rId90"/>
    <p:sldId id="913" r:id="rId91"/>
    <p:sldId id="895" r:id="rId92"/>
    <p:sldId id="896" r:id="rId93"/>
    <p:sldId id="897" r:id="rId94"/>
    <p:sldId id="898" r:id="rId95"/>
    <p:sldId id="899" r:id="rId9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296"/>
    <a:srgbClr val="00B2B7"/>
    <a:srgbClr val="058C59"/>
    <a:srgbClr val="91529B"/>
    <a:srgbClr val="00AEB3"/>
    <a:srgbClr val="191832"/>
    <a:srgbClr val="03FEFF"/>
    <a:srgbClr val="F6EB00"/>
    <a:srgbClr val="D404A7"/>
    <a:srgbClr val="06E6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146" y="786"/>
      </p:cViewPr>
      <p:guideLst>
        <p:guide orient="horz" pos="2111"/>
        <p:guide pos="38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14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presProps" Target="presProps.xml"/><Relationship Id="rId98" Type="http://schemas.openxmlformats.org/officeDocument/2006/relationships/handoutMaster" Target="handoutMasters/handoutMaster1.xml"/><Relationship Id="rId97" Type="http://schemas.openxmlformats.org/officeDocument/2006/relationships/notesMaster" Target="notesMasters/notesMaster1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3" Type="http://schemas.openxmlformats.org/officeDocument/2006/relationships/customXml" Target="../customXml/item1.xml"/><Relationship Id="rId102" Type="http://schemas.openxmlformats.org/officeDocument/2006/relationships/customXmlProps" Target="../customXml/itemProps24.xml"/><Relationship Id="rId101" Type="http://schemas.openxmlformats.org/officeDocument/2006/relationships/tableStyles" Target="tableStyles.xml"/><Relationship Id="rId100" Type="http://schemas.openxmlformats.org/officeDocument/2006/relationships/viewProps" Target="view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68115-EFA2-4323-A105-18BF9A0061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1E886-BD35-44AE-ABAE-17B63444364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80E811-2864-46DC-B16A-A1BEA3F6EF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DBE14-E4D2-4F6F-8423-4156BA1D28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2"/>
          <a:srcRect b="141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61" y="0"/>
            <a:ext cx="1621541" cy="139038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91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75248" y="5798571"/>
              <a:ext cx="406745" cy="105942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970" y="0"/>
              <a:ext cx="262151" cy="106079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876" y="193769"/>
              <a:ext cx="406745" cy="105942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5241" y="5333217"/>
              <a:ext cx="230003" cy="930707"/>
            </a:xfrm>
            <a:prstGeom prst="rect">
              <a:avLst/>
            </a:prstGeom>
          </p:spPr>
        </p:pic>
        <p:pic>
          <p:nvPicPr>
            <p:cNvPr id="2" name="图形 1"/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42724" y="193769"/>
              <a:ext cx="1676400" cy="190500"/>
            </a:xfrm>
            <a:prstGeom prst="rect">
              <a:avLst/>
            </a:prstGeom>
          </p:spPr>
        </p:pic>
        <p:pic>
          <p:nvPicPr>
            <p:cNvPr id="4" name="图形 3"/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43045" y="6328285"/>
              <a:ext cx="714375" cy="219075"/>
            </a:xfrm>
            <a:prstGeom prst="rect">
              <a:avLst/>
            </a:prstGeom>
          </p:spPr>
        </p:pic>
      </p:grpSp>
      <p:sp>
        <p:nvSpPr>
          <p:cNvPr id="16" name="任意多边形: 形状 15"/>
          <p:cNvSpPr>
            <a:spLocks noGrp="1"/>
          </p:cNvSpPr>
          <p:nvPr>
            <p:ph type="pic" sz="quarter" idx="20"/>
          </p:nvPr>
        </p:nvSpPr>
        <p:spPr>
          <a:xfrm>
            <a:off x="4521509" y="1698660"/>
            <a:ext cx="3148983" cy="3801161"/>
          </a:xfrm>
          <a:custGeom>
            <a:avLst/>
            <a:gdLst>
              <a:gd name="connsiteX0" fmla="*/ 1339448 w 2678895"/>
              <a:gd name="connsiteY0" fmla="*/ 0 h 3233714"/>
              <a:gd name="connsiteX1" fmla="*/ 2286580 w 2678895"/>
              <a:gd name="connsiteY1" fmla="*/ 392315 h 3233714"/>
              <a:gd name="connsiteX2" fmla="*/ 2286580 w 2678895"/>
              <a:gd name="connsiteY2" fmla="*/ 2286581 h 3233714"/>
              <a:gd name="connsiteX3" fmla="*/ 1339447 w 2678895"/>
              <a:gd name="connsiteY3" fmla="*/ 3233714 h 3233714"/>
              <a:gd name="connsiteX4" fmla="*/ 392315 w 2678895"/>
              <a:gd name="connsiteY4" fmla="*/ 2286582 h 3233714"/>
              <a:gd name="connsiteX5" fmla="*/ 392315 w 2678895"/>
              <a:gd name="connsiteY5" fmla="*/ 392316 h 3233714"/>
              <a:gd name="connsiteX6" fmla="*/ 392315 w 2678895"/>
              <a:gd name="connsiteY6" fmla="*/ 392315 h 3233714"/>
              <a:gd name="connsiteX7" fmla="*/ 1339448 w 2678895"/>
              <a:gd name="connsiteY7" fmla="*/ 0 h 3233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8895" h="3233714">
                <a:moveTo>
                  <a:pt x="1339448" y="0"/>
                </a:moveTo>
                <a:cubicBezTo>
                  <a:pt x="1682242" y="0"/>
                  <a:pt x="2025036" y="130772"/>
                  <a:pt x="2286580" y="392315"/>
                </a:cubicBezTo>
                <a:cubicBezTo>
                  <a:pt x="2809667" y="915402"/>
                  <a:pt x="2809667" y="1763493"/>
                  <a:pt x="2286580" y="2286581"/>
                </a:cubicBezTo>
                <a:lnTo>
                  <a:pt x="1339447" y="3233714"/>
                </a:lnTo>
                <a:lnTo>
                  <a:pt x="392315" y="2286582"/>
                </a:lnTo>
                <a:cubicBezTo>
                  <a:pt x="-130771" y="1763494"/>
                  <a:pt x="-130771" y="915403"/>
                  <a:pt x="392315" y="392316"/>
                </a:cubicBezTo>
                <a:lnTo>
                  <a:pt x="392315" y="392315"/>
                </a:lnTo>
                <a:cubicBezTo>
                  <a:pt x="653859" y="130772"/>
                  <a:pt x="996653" y="0"/>
                  <a:pt x="1339448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DA866-4662-424E-9091-F85729D1C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2A9F-F451-4370-9936-79D76DA6A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DA866-4662-424E-9091-F85729D1C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2A9F-F451-4370-9936-79D76DA6A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DA866-4662-424E-9091-F85729D1C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2A9F-F451-4370-9936-79D76DA6A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矩形 8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91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75248" y="5798571"/>
              <a:ext cx="406745" cy="105942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970" y="0"/>
              <a:ext cx="262151" cy="106079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876" y="193769"/>
              <a:ext cx="406745" cy="105942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5241" y="5333217"/>
              <a:ext cx="230003" cy="930707"/>
            </a:xfrm>
            <a:prstGeom prst="rect">
              <a:avLst/>
            </a:prstGeom>
          </p:spPr>
        </p:pic>
        <p:pic>
          <p:nvPicPr>
            <p:cNvPr id="14" name="图形 13"/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42724" y="193769"/>
              <a:ext cx="1676400" cy="190500"/>
            </a:xfrm>
            <a:prstGeom prst="rect">
              <a:avLst/>
            </a:prstGeom>
          </p:spPr>
        </p:pic>
        <p:pic>
          <p:nvPicPr>
            <p:cNvPr id="15" name="图形 14"/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43045" y="6328285"/>
              <a:ext cx="714375" cy="219075"/>
            </a:xfrm>
            <a:prstGeom prst="rect">
              <a:avLst/>
            </a:prstGeom>
          </p:spPr>
        </p:pic>
      </p:grpSp>
      <p:sp>
        <p:nvSpPr>
          <p:cNvPr id="7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969645" y="1771441"/>
            <a:ext cx="4038601" cy="4038601"/>
          </a:xfrm>
          <a:custGeom>
            <a:avLst/>
            <a:gdLst>
              <a:gd name="connsiteX0" fmla="*/ 1327150 w 2654300"/>
              <a:gd name="connsiteY0" fmla="*/ 0 h 2654300"/>
              <a:gd name="connsiteX1" fmla="*/ 2654300 w 2654300"/>
              <a:gd name="connsiteY1" fmla="*/ 1327150 h 2654300"/>
              <a:gd name="connsiteX2" fmla="*/ 1327150 w 2654300"/>
              <a:gd name="connsiteY2" fmla="*/ 2654300 h 2654300"/>
              <a:gd name="connsiteX3" fmla="*/ 0 w 2654300"/>
              <a:gd name="connsiteY3" fmla="*/ 132715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4300" h="2654300">
                <a:moveTo>
                  <a:pt x="1327150" y="0"/>
                </a:moveTo>
                <a:lnTo>
                  <a:pt x="2654300" y="1327150"/>
                </a:lnTo>
                <a:lnTo>
                  <a:pt x="1327150" y="2654300"/>
                </a:lnTo>
                <a:lnTo>
                  <a:pt x="0" y="132715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38100">
            <a:noFill/>
          </a:ln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矩形 9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91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75248" y="5798571"/>
              <a:ext cx="406745" cy="105942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970" y="0"/>
              <a:ext cx="262151" cy="106079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876" y="193769"/>
              <a:ext cx="406745" cy="105942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5241" y="5333217"/>
              <a:ext cx="230003" cy="930707"/>
            </a:xfrm>
            <a:prstGeom prst="rect">
              <a:avLst/>
            </a:prstGeom>
          </p:spPr>
        </p:pic>
        <p:pic>
          <p:nvPicPr>
            <p:cNvPr id="15" name="图形 14"/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42724" y="193769"/>
              <a:ext cx="1676400" cy="190500"/>
            </a:xfrm>
            <a:prstGeom prst="rect">
              <a:avLst/>
            </a:prstGeom>
          </p:spPr>
        </p:pic>
        <p:pic>
          <p:nvPicPr>
            <p:cNvPr id="16" name="图形 15"/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43045" y="6328285"/>
              <a:ext cx="714375" cy="219075"/>
            </a:xfrm>
            <a:prstGeom prst="rect">
              <a:avLst/>
            </a:prstGeom>
          </p:spPr>
        </p:pic>
      </p:grpSp>
      <p:sp>
        <p:nvSpPr>
          <p:cNvPr id="17" name="Picture Placeholder 14"/>
          <p:cNvSpPr>
            <a:spLocks noGrp="1"/>
          </p:cNvSpPr>
          <p:nvPr>
            <p:ph type="pic" sz="quarter" idx="15"/>
          </p:nvPr>
        </p:nvSpPr>
        <p:spPr>
          <a:xfrm>
            <a:off x="5529676" y="1566862"/>
            <a:ext cx="2936875" cy="41767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2" name="Picture Placeholder 14"/>
          <p:cNvSpPr>
            <a:spLocks noGrp="1"/>
          </p:cNvSpPr>
          <p:nvPr>
            <p:ph type="pic" sz="quarter" idx="20"/>
          </p:nvPr>
        </p:nvSpPr>
        <p:spPr>
          <a:xfrm>
            <a:off x="8626904" y="1566862"/>
            <a:ext cx="2936875" cy="41767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矩形 8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91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75248" y="5798571"/>
              <a:ext cx="406745" cy="105942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970" y="0"/>
              <a:ext cx="262151" cy="106079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876" y="193769"/>
              <a:ext cx="406745" cy="105942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5241" y="5333217"/>
              <a:ext cx="230003" cy="930707"/>
            </a:xfrm>
            <a:prstGeom prst="rect">
              <a:avLst/>
            </a:prstGeom>
          </p:spPr>
        </p:pic>
        <p:pic>
          <p:nvPicPr>
            <p:cNvPr id="14" name="图形 13"/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42724" y="193769"/>
              <a:ext cx="1676400" cy="190500"/>
            </a:xfrm>
            <a:prstGeom prst="rect">
              <a:avLst/>
            </a:prstGeom>
          </p:spPr>
        </p:pic>
        <p:pic>
          <p:nvPicPr>
            <p:cNvPr id="15" name="图形 14"/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43045" y="6328285"/>
              <a:ext cx="714375" cy="219075"/>
            </a:xfrm>
            <a:prstGeom prst="rect">
              <a:avLst/>
            </a:prstGeom>
          </p:spPr>
        </p:pic>
      </p:grpSp>
      <p:sp>
        <p:nvSpPr>
          <p:cNvPr id="22" name="Picture Placeholder 14"/>
          <p:cNvSpPr>
            <a:spLocks noGrp="1"/>
          </p:cNvSpPr>
          <p:nvPr>
            <p:ph type="pic" sz="quarter" idx="20"/>
          </p:nvPr>
        </p:nvSpPr>
        <p:spPr>
          <a:xfrm>
            <a:off x="6743700" y="0"/>
            <a:ext cx="5448729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91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75248" y="5798571"/>
              <a:ext cx="406745" cy="105942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970" y="0"/>
              <a:ext cx="262151" cy="106079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876" y="193769"/>
              <a:ext cx="406745" cy="105942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5241" y="5333217"/>
              <a:ext cx="230003" cy="930707"/>
            </a:xfrm>
            <a:prstGeom prst="rect">
              <a:avLst/>
            </a:prstGeom>
          </p:spPr>
        </p:pic>
        <p:pic>
          <p:nvPicPr>
            <p:cNvPr id="15" name="图形 14"/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42724" y="193769"/>
              <a:ext cx="1676400" cy="190500"/>
            </a:xfrm>
            <a:prstGeom prst="rect">
              <a:avLst/>
            </a:prstGeom>
          </p:spPr>
        </p:pic>
        <p:pic>
          <p:nvPicPr>
            <p:cNvPr id="16" name="图形 15"/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43045" y="6328285"/>
              <a:ext cx="714375" cy="219075"/>
            </a:xfrm>
            <a:prstGeom prst="rect">
              <a:avLst/>
            </a:prstGeom>
          </p:spPr>
        </p:pic>
      </p:grpSp>
      <p:sp>
        <p:nvSpPr>
          <p:cNvPr id="6" name="Shape 969"/>
          <p:cNvSpPr>
            <a:spLocks noGrp="1"/>
          </p:cNvSpPr>
          <p:nvPr>
            <p:ph type="pic" sz="quarter" idx="17" hasCustomPrompt="1"/>
          </p:nvPr>
        </p:nvSpPr>
        <p:spPr>
          <a:xfrm>
            <a:off x="6285314" y="2208063"/>
            <a:ext cx="2500798" cy="464993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7" name="Shape 969"/>
          <p:cNvSpPr>
            <a:spLocks noGrp="1"/>
          </p:cNvSpPr>
          <p:nvPr>
            <p:ph type="pic" sz="quarter" idx="18" hasCustomPrompt="1"/>
          </p:nvPr>
        </p:nvSpPr>
        <p:spPr>
          <a:xfrm>
            <a:off x="3674509" y="-1"/>
            <a:ext cx="2500798" cy="464993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矩形 5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91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75248" y="5798571"/>
              <a:ext cx="406745" cy="105942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970" y="0"/>
              <a:ext cx="262151" cy="106079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876" y="193769"/>
              <a:ext cx="406745" cy="105942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5241" y="5333217"/>
              <a:ext cx="230003" cy="930707"/>
            </a:xfrm>
            <a:prstGeom prst="rect">
              <a:avLst/>
            </a:prstGeom>
          </p:spPr>
        </p:pic>
        <p:pic>
          <p:nvPicPr>
            <p:cNvPr id="14" name="图形 13"/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42724" y="193769"/>
              <a:ext cx="1676400" cy="190500"/>
            </a:xfrm>
            <a:prstGeom prst="rect">
              <a:avLst/>
            </a:prstGeom>
          </p:spPr>
        </p:pic>
        <p:pic>
          <p:nvPicPr>
            <p:cNvPr id="15" name="图形 14"/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43045" y="6328285"/>
              <a:ext cx="714375" cy="219075"/>
            </a:xfrm>
            <a:prstGeom prst="rect">
              <a:avLst/>
            </a:prstGeom>
          </p:spPr>
        </p:pic>
      </p:grpSp>
      <p:sp>
        <p:nvSpPr>
          <p:cNvPr id="16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854220" y="1825753"/>
            <a:ext cx="3507322" cy="3507464"/>
          </a:xfrm>
          <a:custGeom>
            <a:avLst/>
            <a:gdLst>
              <a:gd name="connsiteX0" fmla="*/ 1004019 w 2020889"/>
              <a:gd name="connsiteY0" fmla="*/ 0 h 2020971"/>
              <a:gd name="connsiteX1" fmla="*/ 1017287 w 2020889"/>
              <a:gd name="connsiteY1" fmla="*/ 0 h 2020971"/>
              <a:gd name="connsiteX2" fmla="*/ 1113986 w 2020889"/>
              <a:gd name="connsiteY2" fmla="*/ 4883 h 2020971"/>
              <a:gd name="connsiteX3" fmla="*/ 2016088 w 2020889"/>
              <a:gd name="connsiteY3" fmla="*/ 906985 h 2020971"/>
              <a:gd name="connsiteX4" fmla="*/ 2020889 w 2020889"/>
              <a:gd name="connsiteY4" fmla="*/ 1002060 h 2020971"/>
              <a:gd name="connsiteX5" fmla="*/ 2020889 w 2020889"/>
              <a:gd name="connsiteY5" fmla="*/ 1018576 h 2020971"/>
              <a:gd name="connsiteX6" fmla="*/ 2016088 w 2020889"/>
              <a:gd name="connsiteY6" fmla="*/ 1113651 h 2020971"/>
              <a:gd name="connsiteX7" fmla="*/ 1010653 w 2020889"/>
              <a:gd name="connsiteY7" fmla="*/ 2020971 h 2020971"/>
              <a:gd name="connsiteX8" fmla="*/ 0 w 2020889"/>
              <a:gd name="connsiteY8" fmla="*/ 1010318 h 2020971"/>
              <a:gd name="connsiteX9" fmla="*/ 907320 w 2020889"/>
              <a:gd name="connsiteY9" fmla="*/ 4883 h 202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0889" h="2020971">
                <a:moveTo>
                  <a:pt x="1004019" y="0"/>
                </a:moveTo>
                <a:lnTo>
                  <a:pt x="1017287" y="0"/>
                </a:lnTo>
                <a:lnTo>
                  <a:pt x="1113986" y="4883"/>
                </a:lnTo>
                <a:cubicBezTo>
                  <a:pt x="1589639" y="53188"/>
                  <a:pt x="1967783" y="431332"/>
                  <a:pt x="2016088" y="906985"/>
                </a:cubicBezTo>
                <a:lnTo>
                  <a:pt x="2020889" y="1002060"/>
                </a:lnTo>
                <a:lnTo>
                  <a:pt x="2020889" y="1018576"/>
                </a:lnTo>
                <a:lnTo>
                  <a:pt x="2016088" y="1113651"/>
                </a:lnTo>
                <a:cubicBezTo>
                  <a:pt x="1964333" y="1623279"/>
                  <a:pt x="1533936" y="2020971"/>
                  <a:pt x="1010653" y="2020971"/>
                </a:cubicBezTo>
                <a:cubicBezTo>
                  <a:pt x="452485" y="2020971"/>
                  <a:pt x="0" y="1568486"/>
                  <a:pt x="0" y="1010318"/>
                </a:cubicBezTo>
                <a:cubicBezTo>
                  <a:pt x="0" y="487036"/>
                  <a:pt x="397692" y="56639"/>
                  <a:pt x="907320" y="4883"/>
                </a:cubicBezTo>
                <a:close/>
              </a:path>
            </a:pathLst>
          </a:custGeom>
          <a:pattFill prst="dashVert">
            <a:fgClr>
              <a:schemeClr val="accent1"/>
            </a:fgClr>
            <a:bgClr>
              <a:schemeClr val="bg1"/>
            </a:bgClr>
          </a:pattFill>
          <a:ln w="28575">
            <a:noFill/>
          </a:ln>
          <a:effectLst>
            <a:outerShdw blurRad="1016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0" tIns="0" rIns="0" bIns="0" rtlCol="0" anchor="ctr">
            <a:normAutofit/>
          </a:bodyPr>
          <a:lstStyle>
            <a:lvl1pPr>
              <a:defRPr lang="en-US" sz="24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marL="0" lvl="0" algn="ctr">
              <a:lnSpc>
                <a:spcPct val="120000"/>
              </a:lnSpc>
            </a:pP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矩形 5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91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75248" y="5798571"/>
              <a:ext cx="406745" cy="105942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970" y="0"/>
              <a:ext cx="262151" cy="106079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876" y="193769"/>
              <a:ext cx="406745" cy="105942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5241" y="5333217"/>
              <a:ext cx="230003" cy="930707"/>
            </a:xfrm>
            <a:prstGeom prst="rect">
              <a:avLst/>
            </a:prstGeom>
          </p:spPr>
        </p:pic>
        <p:pic>
          <p:nvPicPr>
            <p:cNvPr id="12" name="图形 11"/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42724" y="193769"/>
              <a:ext cx="1676400" cy="190500"/>
            </a:xfrm>
            <a:prstGeom prst="rect">
              <a:avLst/>
            </a:prstGeom>
          </p:spPr>
        </p:pic>
        <p:pic>
          <p:nvPicPr>
            <p:cNvPr id="15" name="图形 14"/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43045" y="6328285"/>
              <a:ext cx="714375" cy="219075"/>
            </a:xfrm>
            <a:prstGeom prst="rect">
              <a:avLst/>
            </a:prstGeom>
          </p:spPr>
        </p:pic>
      </p:grpSp>
      <p:sp>
        <p:nvSpPr>
          <p:cNvPr id="13" name="Shape 969"/>
          <p:cNvSpPr>
            <a:spLocks noGrp="1"/>
          </p:cNvSpPr>
          <p:nvPr>
            <p:ph type="pic" sz="quarter" idx="16" hasCustomPrompt="1"/>
          </p:nvPr>
        </p:nvSpPr>
        <p:spPr>
          <a:xfrm>
            <a:off x="6876197" y="0"/>
            <a:ext cx="4050027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91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75248" y="5798571"/>
              <a:ext cx="406745" cy="105942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970" y="0"/>
              <a:ext cx="262151" cy="106079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876" y="193769"/>
              <a:ext cx="406745" cy="105942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5241" y="5333217"/>
              <a:ext cx="230003" cy="930707"/>
            </a:xfrm>
            <a:prstGeom prst="rect">
              <a:avLst/>
            </a:prstGeom>
          </p:spPr>
        </p:pic>
        <p:pic>
          <p:nvPicPr>
            <p:cNvPr id="14" name="图形 13"/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42724" y="193769"/>
              <a:ext cx="1676400" cy="190500"/>
            </a:xfrm>
            <a:prstGeom prst="rect">
              <a:avLst/>
            </a:prstGeom>
          </p:spPr>
        </p:pic>
        <p:pic>
          <p:nvPicPr>
            <p:cNvPr id="16" name="图形 15"/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43045" y="6328285"/>
              <a:ext cx="714375" cy="219075"/>
            </a:xfrm>
            <a:prstGeom prst="rect">
              <a:avLst/>
            </a:prstGeom>
          </p:spPr>
        </p:pic>
      </p:grp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5056032" y="1910106"/>
            <a:ext cx="1869739" cy="1869815"/>
          </a:xfrm>
          <a:custGeom>
            <a:avLst/>
            <a:gdLst>
              <a:gd name="connsiteX0" fmla="*/ 1004019 w 2020889"/>
              <a:gd name="connsiteY0" fmla="*/ 0 h 2020971"/>
              <a:gd name="connsiteX1" fmla="*/ 1017287 w 2020889"/>
              <a:gd name="connsiteY1" fmla="*/ 0 h 2020971"/>
              <a:gd name="connsiteX2" fmla="*/ 1113986 w 2020889"/>
              <a:gd name="connsiteY2" fmla="*/ 4883 h 2020971"/>
              <a:gd name="connsiteX3" fmla="*/ 2016088 w 2020889"/>
              <a:gd name="connsiteY3" fmla="*/ 906985 h 2020971"/>
              <a:gd name="connsiteX4" fmla="*/ 2020889 w 2020889"/>
              <a:gd name="connsiteY4" fmla="*/ 1002060 h 2020971"/>
              <a:gd name="connsiteX5" fmla="*/ 2020889 w 2020889"/>
              <a:gd name="connsiteY5" fmla="*/ 1018576 h 2020971"/>
              <a:gd name="connsiteX6" fmla="*/ 2016088 w 2020889"/>
              <a:gd name="connsiteY6" fmla="*/ 1113651 h 2020971"/>
              <a:gd name="connsiteX7" fmla="*/ 1010653 w 2020889"/>
              <a:gd name="connsiteY7" fmla="*/ 2020971 h 2020971"/>
              <a:gd name="connsiteX8" fmla="*/ 0 w 2020889"/>
              <a:gd name="connsiteY8" fmla="*/ 1010318 h 2020971"/>
              <a:gd name="connsiteX9" fmla="*/ 907320 w 2020889"/>
              <a:gd name="connsiteY9" fmla="*/ 4883 h 202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0889" h="2020971">
                <a:moveTo>
                  <a:pt x="1004019" y="0"/>
                </a:moveTo>
                <a:lnTo>
                  <a:pt x="1017287" y="0"/>
                </a:lnTo>
                <a:lnTo>
                  <a:pt x="1113986" y="4883"/>
                </a:lnTo>
                <a:cubicBezTo>
                  <a:pt x="1589639" y="53188"/>
                  <a:pt x="1967783" y="431332"/>
                  <a:pt x="2016088" y="906985"/>
                </a:cubicBezTo>
                <a:lnTo>
                  <a:pt x="2020889" y="1002060"/>
                </a:lnTo>
                <a:lnTo>
                  <a:pt x="2020889" y="1018576"/>
                </a:lnTo>
                <a:lnTo>
                  <a:pt x="2016088" y="1113651"/>
                </a:lnTo>
                <a:cubicBezTo>
                  <a:pt x="1964333" y="1623279"/>
                  <a:pt x="1533936" y="2020971"/>
                  <a:pt x="1010653" y="2020971"/>
                </a:cubicBezTo>
                <a:cubicBezTo>
                  <a:pt x="452485" y="2020971"/>
                  <a:pt x="0" y="1568486"/>
                  <a:pt x="0" y="1010318"/>
                </a:cubicBezTo>
                <a:cubicBezTo>
                  <a:pt x="0" y="487036"/>
                  <a:pt x="397692" y="56639"/>
                  <a:pt x="907320" y="4883"/>
                </a:cubicBezTo>
                <a:close/>
              </a:path>
            </a:pathLst>
          </a:custGeom>
          <a:pattFill prst="dashVert">
            <a:fgClr>
              <a:schemeClr val="accent1"/>
            </a:fgClr>
            <a:bgClr>
              <a:schemeClr val="bg1"/>
            </a:bgClr>
          </a:pattFill>
          <a:ln w="28575">
            <a:noFill/>
          </a:ln>
          <a:effectLst>
            <a:outerShdw blurRad="1016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0" tIns="0" rIns="0" bIns="0" rtlCol="0" anchor="ctr">
            <a:normAutofit/>
          </a:bodyPr>
          <a:lstStyle>
            <a:lvl1pPr>
              <a:defRPr lang="en-US" sz="24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marL="0" lvl="0" algn="ctr">
              <a:lnSpc>
                <a:spcPct val="120000"/>
              </a:lnSpc>
            </a:pPr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8389724" y="1910106"/>
            <a:ext cx="1869739" cy="1869815"/>
          </a:xfrm>
          <a:custGeom>
            <a:avLst/>
            <a:gdLst>
              <a:gd name="connsiteX0" fmla="*/ 1004019 w 2020889"/>
              <a:gd name="connsiteY0" fmla="*/ 0 h 2020971"/>
              <a:gd name="connsiteX1" fmla="*/ 1017287 w 2020889"/>
              <a:gd name="connsiteY1" fmla="*/ 0 h 2020971"/>
              <a:gd name="connsiteX2" fmla="*/ 1113986 w 2020889"/>
              <a:gd name="connsiteY2" fmla="*/ 4883 h 2020971"/>
              <a:gd name="connsiteX3" fmla="*/ 2016088 w 2020889"/>
              <a:gd name="connsiteY3" fmla="*/ 906985 h 2020971"/>
              <a:gd name="connsiteX4" fmla="*/ 2020889 w 2020889"/>
              <a:gd name="connsiteY4" fmla="*/ 1002060 h 2020971"/>
              <a:gd name="connsiteX5" fmla="*/ 2020889 w 2020889"/>
              <a:gd name="connsiteY5" fmla="*/ 1018576 h 2020971"/>
              <a:gd name="connsiteX6" fmla="*/ 2016088 w 2020889"/>
              <a:gd name="connsiteY6" fmla="*/ 1113651 h 2020971"/>
              <a:gd name="connsiteX7" fmla="*/ 1010653 w 2020889"/>
              <a:gd name="connsiteY7" fmla="*/ 2020971 h 2020971"/>
              <a:gd name="connsiteX8" fmla="*/ 0 w 2020889"/>
              <a:gd name="connsiteY8" fmla="*/ 1010318 h 2020971"/>
              <a:gd name="connsiteX9" fmla="*/ 907320 w 2020889"/>
              <a:gd name="connsiteY9" fmla="*/ 4883 h 202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0889" h="2020971">
                <a:moveTo>
                  <a:pt x="1004019" y="0"/>
                </a:moveTo>
                <a:lnTo>
                  <a:pt x="1017287" y="0"/>
                </a:lnTo>
                <a:lnTo>
                  <a:pt x="1113986" y="4883"/>
                </a:lnTo>
                <a:cubicBezTo>
                  <a:pt x="1589639" y="53188"/>
                  <a:pt x="1967783" y="431332"/>
                  <a:pt x="2016088" y="906985"/>
                </a:cubicBezTo>
                <a:lnTo>
                  <a:pt x="2020889" y="1002060"/>
                </a:lnTo>
                <a:lnTo>
                  <a:pt x="2020889" y="1018576"/>
                </a:lnTo>
                <a:lnTo>
                  <a:pt x="2016088" y="1113651"/>
                </a:lnTo>
                <a:cubicBezTo>
                  <a:pt x="1964333" y="1623279"/>
                  <a:pt x="1533936" y="2020971"/>
                  <a:pt x="1010653" y="2020971"/>
                </a:cubicBezTo>
                <a:cubicBezTo>
                  <a:pt x="452485" y="2020971"/>
                  <a:pt x="0" y="1568486"/>
                  <a:pt x="0" y="1010318"/>
                </a:cubicBezTo>
                <a:cubicBezTo>
                  <a:pt x="0" y="487036"/>
                  <a:pt x="397692" y="56639"/>
                  <a:pt x="907320" y="4883"/>
                </a:cubicBezTo>
                <a:close/>
              </a:path>
            </a:pathLst>
          </a:custGeom>
          <a:pattFill prst="dashVert">
            <a:fgClr>
              <a:schemeClr val="accent1"/>
            </a:fgClr>
            <a:bgClr>
              <a:schemeClr val="bg1"/>
            </a:bgClr>
          </a:pattFill>
          <a:ln w="28575">
            <a:noFill/>
          </a:ln>
          <a:effectLst>
            <a:outerShdw blurRad="1016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0" tIns="0" rIns="0" bIns="0" rtlCol="0" anchor="ctr">
            <a:normAutofit/>
          </a:bodyPr>
          <a:lstStyle>
            <a:lvl1pPr>
              <a:defRPr lang="en-US" sz="24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marL="0" lvl="0" algn="ctr">
              <a:lnSpc>
                <a:spcPct val="120000"/>
              </a:lnSpc>
            </a:pPr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1722340" y="1910106"/>
            <a:ext cx="1869739" cy="1869815"/>
          </a:xfrm>
          <a:custGeom>
            <a:avLst/>
            <a:gdLst>
              <a:gd name="connsiteX0" fmla="*/ 1004019 w 2020889"/>
              <a:gd name="connsiteY0" fmla="*/ 0 h 2020971"/>
              <a:gd name="connsiteX1" fmla="*/ 1017287 w 2020889"/>
              <a:gd name="connsiteY1" fmla="*/ 0 h 2020971"/>
              <a:gd name="connsiteX2" fmla="*/ 1113986 w 2020889"/>
              <a:gd name="connsiteY2" fmla="*/ 4883 h 2020971"/>
              <a:gd name="connsiteX3" fmla="*/ 2016088 w 2020889"/>
              <a:gd name="connsiteY3" fmla="*/ 906985 h 2020971"/>
              <a:gd name="connsiteX4" fmla="*/ 2020889 w 2020889"/>
              <a:gd name="connsiteY4" fmla="*/ 1002060 h 2020971"/>
              <a:gd name="connsiteX5" fmla="*/ 2020889 w 2020889"/>
              <a:gd name="connsiteY5" fmla="*/ 1018576 h 2020971"/>
              <a:gd name="connsiteX6" fmla="*/ 2016088 w 2020889"/>
              <a:gd name="connsiteY6" fmla="*/ 1113651 h 2020971"/>
              <a:gd name="connsiteX7" fmla="*/ 1010653 w 2020889"/>
              <a:gd name="connsiteY7" fmla="*/ 2020971 h 2020971"/>
              <a:gd name="connsiteX8" fmla="*/ 0 w 2020889"/>
              <a:gd name="connsiteY8" fmla="*/ 1010318 h 2020971"/>
              <a:gd name="connsiteX9" fmla="*/ 907320 w 2020889"/>
              <a:gd name="connsiteY9" fmla="*/ 4883 h 202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0889" h="2020971">
                <a:moveTo>
                  <a:pt x="1004019" y="0"/>
                </a:moveTo>
                <a:lnTo>
                  <a:pt x="1017287" y="0"/>
                </a:lnTo>
                <a:lnTo>
                  <a:pt x="1113986" y="4883"/>
                </a:lnTo>
                <a:cubicBezTo>
                  <a:pt x="1589639" y="53188"/>
                  <a:pt x="1967783" y="431332"/>
                  <a:pt x="2016088" y="906985"/>
                </a:cubicBezTo>
                <a:lnTo>
                  <a:pt x="2020889" y="1002060"/>
                </a:lnTo>
                <a:lnTo>
                  <a:pt x="2020889" y="1018576"/>
                </a:lnTo>
                <a:lnTo>
                  <a:pt x="2016088" y="1113651"/>
                </a:lnTo>
                <a:cubicBezTo>
                  <a:pt x="1964333" y="1623279"/>
                  <a:pt x="1533936" y="2020971"/>
                  <a:pt x="1010653" y="2020971"/>
                </a:cubicBezTo>
                <a:cubicBezTo>
                  <a:pt x="452485" y="2020971"/>
                  <a:pt x="0" y="1568486"/>
                  <a:pt x="0" y="1010318"/>
                </a:cubicBezTo>
                <a:cubicBezTo>
                  <a:pt x="0" y="487036"/>
                  <a:pt x="397692" y="56639"/>
                  <a:pt x="907320" y="4883"/>
                </a:cubicBezTo>
                <a:close/>
              </a:path>
            </a:pathLst>
          </a:custGeom>
          <a:pattFill prst="dashVert">
            <a:fgClr>
              <a:schemeClr val="accent1"/>
            </a:fgClr>
            <a:bgClr>
              <a:schemeClr val="bg1"/>
            </a:bgClr>
          </a:pattFill>
          <a:ln w="28575">
            <a:noFill/>
          </a:ln>
          <a:effectLst>
            <a:outerShdw blurRad="1016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0" tIns="0" rIns="0" bIns="0" rtlCol="0" anchor="ctr">
            <a:normAutofit/>
          </a:bodyPr>
          <a:lstStyle>
            <a:lvl1pPr>
              <a:defRPr lang="en-US" sz="24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marL="0" lvl="0" algn="ctr">
              <a:lnSpc>
                <a:spcPct val="120000"/>
              </a:lnSpc>
            </a:pP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91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75248" y="5798571"/>
              <a:ext cx="406745" cy="105942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970" y="0"/>
              <a:ext cx="262151" cy="106079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876" y="193769"/>
              <a:ext cx="406745" cy="105942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5241" y="5333217"/>
              <a:ext cx="230003" cy="930707"/>
            </a:xfrm>
            <a:prstGeom prst="rect">
              <a:avLst/>
            </a:prstGeom>
          </p:spPr>
        </p:pic>
        <p:pic>
          <p:nvPicPr>
            <p:cNvPr id="16" name="图形 15"/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42724" y="193769"/>
              <a:ext cx="1676400" cy="190500"/>
            </a:xfrm>
            <a:prstGeom prst="rect">
              <a:avLst/>
            </a:prstGeom>
          </p:spPr>
        </p:pic>
        <p:pic>
          <p:nvPicPr>
            <p:cNvPr id="17" name="图形 16"/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43045" y="6328285"/>
              <a:ext cx="714375" cy="219075"/>
            </a:xfrm>
            <a:prstGeom prst="rect">
              <a:avLst/>
            </a:prstGeom>
          </p:spPr>
        </p:pic>
      </p:grpSp>
      <p:sp>
        <p:nvSpPr>
          <p:cNvPr id="3" name="Shape 969"/>
          <p:cNvSpPr>
            <a:spLocks noGrp="1"/>
          </p:cNvSpPr>
          <p:nvPr>
            <p:ph type="pic" sz="quarter" idx="14" hasCustomPrompt="1"/>
          </p:nvPr>
        </p:nvSpPr>
        <p:spPr>
          <a:xfrm>
            <a:off x="3716892" y="1883322"/>
            <a:ext cx="2255309" cy="241619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" name="Shape 969"/>
          <p:cNvSpPr>
            <a:spLocks noGrp="1"/>
          </p:cNvSpPr>
          <p:nvPr>
            <p:ph type="pic" sz="quarter" idx="15" hasCustomPrompt="1"/>
          </p:nvPr>
        </p:nvSpPr>
        <p:spPr>
          <a:xfrm>
            <a:off x="1057420" y="1883322"/>
            <a:ext cx="2255309" cy="241619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" name="Shape 969"/>
          <p:cNvSpPr>
            <a:spLocks noGrp="1"/>
          </p:cNvSpPr>
          <p:nvPr>
            <p:ph type="pic" sz="quarter" idx="16" hasCustomPrompt="1"/>
          </p:nvPr>
        </p:nvSpPr>
        <p:spPr>
          <a:xfrm>
            <a:off x="9035835" y="1883322"/>
            <a:ext cx="2255309" cy="241619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" name="Shape 969"/>
          <p:cNvSpPr>
            <a:spLocks noGrp="1"/>
          </p:cNvSpPr>
          <p:nvPr>
            <p:ph type="pic" sz="quarter" idx="17" hasCustomPrompt="1"/>
          </p:nvPr>
        </p:nvSpPr>
        <p:spPr>
          <a:xfrm>
            <a:off x="6376364" y="1883322"/>
            <a:ext cx="2255309" cy="241619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DA866-4662-424E-9091-F85729D1C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2A9F-F451-4370-9936-79D76DA6A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DA866-4662-424E-9091-F85729D1C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2A9F-F451-4370-9936-79D76DA6A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DA866-4662-424E-9091-F85729D1C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2A9F-F451-4370-9936-79D76DA6A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DA866-4662-424E-9091-F85729D1C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2A9F-F451-4370-9936-79D76DA6A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DA866-4662-424E-9091-F85729D1C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02A9F-F451-4370-9936-79D76DA6A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4" Type="http://schemas.openxmlformats.org/officeDocument/2006/relationships/slideLayout" Target="../slideLayouts/slideLayout9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3.svg"/><Relationship Id="rId1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svg"/><Relationship Id="rId1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hyperlink" Target="flecs_archetype.drawio" TargetMode="External"/><Relationship Id="rId1" Type="http://schemas.openxmlformats.org/officeDocument/2006/relationships/image" Target="../media/image3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7.svg"/><Relationship Id="rId1" Type="http://schemas.openxmlformats.org/officeDocument/2006/relationships/image" Target="../media/image1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1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2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3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4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5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6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7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7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8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9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0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1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52190" y="2152015"/>
            <a:ext cx="50882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JetBrains Mono ExtraBold" panose="02000009000000000000" charset="0"/>
                <a:cs typeface="JetBrains Mono ExtraBold" panose="02000009000000000000" charset="0"/>
              </a:rPr>
              <a:t>ECS</a:t>
            </a:r>
            <a:r>
              <a:rPr lang="zh-CN" altLang="zh-CN" sz="66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JetBrains Mono ExtraBold" panose="02000009000000000000" charset="0"/>
                <a:cs typeface="JetBrains Mono ExtraBold" panose="02000009000000000000" charset="0"/>
              </a:rPr>
              <a:t>源码解析</a:t>
            </a:r>
            <a:endParaRPr lang="zh-CN" altLang="zh-CN" sz="66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JetBrains Mono ExtraBold" panose="02000009000000000000" charset="0"/>
              <a:cs typeface="JetBrains Mono ExtraBold" panose="02000009000000000000" charset="0"/>
            </a:endParaRPr>
          </a:p>
        </p:txBody>
      </p:sp>
      <p:pic>
        <p:nvPicPr>
          <p:cNvPr id="7" name="F35B0BEE-F18A-47BB-8FCB-E00DA2F2635D-3" descr="C:/Users/visualgmq/AppData/Local/Temp/wpp.rvVNuIwpp"/>
          <p:cNvPicPr/>
          <p:nvPr/>
        </p:nvPicPr>
        <p:blipFill>
          <a:blip r:embed="rId1"/>
          <a:stretch>
            <a:fillRect/>
          </a:stretch>
        </p:blipFill>
        <p:spPr>
          <a:xfrm>
            <a:off x="3403918" y="4287520"/>
            <a:ext cx="2475865" cy="92456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10" name="F35B0BEE-F18A-47BB-8FCB-E00DA2F2635D-1" descr="C:/Users/visualgmq/AppData/Local/Temp/wpp.sLdxeEwpp"/>
          <p:cNvPicPr/>
          <p:nvPr/>
        </p:nvPicPr>
        <p:blipFill>
          <a:blip r:embed="rId2"/>
          <a:stretch>
            <a:fillRect/>
          </a:stretch>
        </p:blipFill>
        <p:spPr>
          <a:xfrm>
            <a:off x="6286500" y="4287838"/>
            <a:ext cx="2221230" cy="92392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23" name="图片 22" descr="2086907046-1340268272.su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885" y="3524250"/>
            <a:ext cx="577850" cy="57721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 rot="660000">
            <a:off x="6379210" y="3889375"/>
            <a:ext cx="179387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00">
                <a:solidFill>
                  <a:schemeClr val="bg2">
                    <a:lumMod val="75000"/>
                  </a:schemeClr>
                </a:solidFill>
                <a:latin typeface="JetBrains Mono Light" panose="02000009000000000000" charset="0"/>
                <a:cs typeface="JetBrains Mono Light" panose="02000009000000000000" charset="0"/>
              </a:rPr>
              <a:t>What’s these?</a:t>
            </a:r>
            <a:endParaRPr lang="en-US" altLang="zh-CN" sz="900">
              <a:solidFill>
                <a:schemeClr val="bg2">
                  <a:lumMod val="75000"/>
                </a:schemeClr>
              </a:solidFill>
              <a:latin typeface="JetBrains Mono Light" panose="02000009000000000000" charset="0"/>
              <a:cs typeface="JetBrains Mono Light" panose="0200000900000000000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什么是</a:t>
            </a:r>
            <a:r>
              <a:rPr lang="en-US" altLang="zh-CN" sz="2400">
                <a:solidFill>
                  <a:schemeClr val="bg1"/>
                </a:solidFill>
              </a:rPr>
              <a:t>ECS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7930" y="2465705"/>
            <a:ext cx="99428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更多锦上添花的独立功能：</a:t>
            </a:r>
            <a:endParaRPr lang="zh-CN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1. </a:t>
            </a:r>
            <a:r>
              <a:rPr lang="zh-CN" altLang="en-US">
                <a:solidFill>
                  <a:schemeClr val="bg1"/>
                </a:solidFill>
              </a:rPr>
              <a:t>反射：用于得到组件信息（名称，字段信息等），以便于在游戏编辑器中显示或调试用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2. TaskGraph</a:t>
            </a:r>
            <a:r>
              <a:rPr lang="zh-CN" altLang="en-US">
                <a:solidFill>
                  <a:schemeClr val="bg1"/>
                </a:solidFill>
              </a:rPr>
              <a:t>：（可选的）多线程任务执行器，用于确定</a:t>
            </a:r>
            <a:r>
              <a:rPr lang="en-US" altLang="zh-CN">
                <a:solidFill>
                  <a:schemeClr val="bg1"/>
                </a:solidFill>
              </a:rPr>
              <a:t>System</a:t>
            </a:r>
            <a:r>
              <a:rPr lang="zh-CN" altLang="en-US">
                <a:solidFill>
                  <a:schemeClr val="bg1"/>
                </a:solidFill>
              </a:rPr>
              <a:t>的执行顺序并执行，以及尝试使用多线程执行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3. </a:t>
            </a:r>
            <a:r>
              <a:rPr lang="zh-CN" altLang="en-US">
                <a:solidFill>
                  <a:schemeClr val="bg1"/>
                </a:solidFill>
              </a:rPr>
              <a:t>全局单例模式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4. Signal</a:t>
            </a:r>
            <a:r>
              <a:rPr lang="zh-CN" altLang="en-US">
                <a:solidFill>
                  <a:schemeClr val="bg1"/>
                </a:solidFill>
              </a:rPr>
              <a:t>系统：用于不同系统之间传递信号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chemeClr val="bg1"/>
                </a:solidFill>
              </a:rPr>
              <a:t>一些</a:t>
            </a:r>
            <a:r>
              <a:rPr lang="en-US" altLang="zh-CN" sz="2400">
                <a:solidFill>
                  <a:schemeClr val="bg1"/>
                </a:solidFill>
              </a:rPr>
              <a:t>ECS</a:t>
            </a:r>
            <a:r>
              <a:rPr lang="zh-CN" altLang="en-US" sz="2400">
                <a:solidFill>
                  <a:schemeClr val="bg1"/>
                </a:solidFill>
              </a:rPr>
              <a:t>代码举例</a:t>
            </a:r>
            <a:r>
              <a:rPr lang="en-US" altLang="zh-CN" sz="2400">
                <a:solidFill>
                  <a:schemeClr val="bg1"/>
                </a:solidFill>
              </a:rPr>
              <a:t>:Flecs</a:t>
            </a:r>
            <a:endParaRPr lang="en-US" altLang="zh-CN" sz="24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20766"/>
          <a:stretch>
            <a:fillRect/>
          </a:stretch>
        </p:blipFill>
        <p:spPr>
          <a:xfrm>
            <a:off x="738505" y="1541780"/>
            <a:ext cx="4913630" cy="4227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27893"/>
          <a:stretch>
            <a:fillRect/>
          </a:stretch>
        </p:blipFill>
        <p:spPr>
          <a:xfrm>
            <a:off x="6842125" y="1541780"/>
            <a:ext cx="4300855" cy="4215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08860" y="58337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C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54365" y="58870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C++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chemeClr val="bg1"/>
                </a:solidFill>
              </a:rPr>
              <a:t>一些</a:t>
            </a:r>
            <a:r>
              <a:rPr lang="en-US" altLang="zh-CN" sz="2400">
                <a:solidFill>
                  <a:schemeClr val="bg1"/>
                </a:solidFill>
              </a:rPr>
              <a:t>ECS</a:t>
            </a:r>
            <a:r>
              <a:rPr lang="zh-CN" altLang="en-US" sz="2400">
                <a:solidFill>
                  <a:schemeClr val="bg1"/>
                </a:solidFill>
              </a:rPr>
              <a:t>代码举例</a:t>
            </a:r>
            <a:r>
              <a:rPr lang="en-US" altLang="zh-CN" sz="2400">
                <a:solidFill>
                  <a:schemeClr val="bg1"/>
                </a:solidFill>
              </a:rPr>
              <a:t>:EnTT</a:t>
            </a:r>
            <a:endParaRPr lang="en-US" altLang="zh-CN" sz="240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2700" y="1062355"/>
            <a:ext cx="4338320" cy="50711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EnTT</a:t>
            </a:r>
            <a:r>
              <a:rPr lang="zh-CN" altLang="en-US" sz="2400">
                <a:solidFill>
                  <a:schemeClr val="bg1"/>
                </a:solidFill>
              </a:rPr>
              <a:t>的核心数据结构</a:t>
            </a:r>
            <a:r>
              <a:rPr lang="en-US" altLang="zh-CN" sz="2400">
                <a:solidFill>
                  <a:schemeClr val="bg1"/>
                </a:solidFill>
              </a:rPr>
              <a:t>——SparseSet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435" y="1303020"/>
            <a:ext cx="90684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SparseSet</a:t>
            </a:r>
            <a:r>
              <a:rPr lang="zh-CN" altLang="en-US">
                <a:solidFill>
                  <a:schemeClr val="bg1"/>
                </a:solidFill>
              </a:rPr>
              <a:t>是一种数据结构，是一种使用整数作为</a:t>
            </a:r>
            <a:r>
              <a:rPr lang="en-US" altLang="zh-CN">
                <a:solidFill>
                  <a:schemeClr val="bg1"/>
                </a:solidFill>
              </a:rPr>
              <a:t>Key</a:t>
            </a:r>
            <a:r>
              <a:rPr lang="zh-CN" altLang="en-US">
                <a:solidFill>
                  <a:schemeClr val="bg1"/>
                </a:solidFill>
              </a:rPr>
              <a:t>值特化的表。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优点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en-US" altLang="zh-CN">
                <a:solidFill>
                  <a:schemeClr val="bg1"/>
                </a:solidFill>
              </a:rPr>
              <a:t>CRUD</a:t>
            </a:r>
            <a:r>
              <a:rPr lang="zh-CN" altLang="en-US">
                <a:solidFill>
                  <a:schemeClr val="bg1"/>
                </a:solidFill>
              </a:rPr>
              <a:t>性能比哈希表和红黑树更好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zh-CN" altLang="en-US">
                <a:solidFill>
                  <a:schemeClr val="accent2">
                    <a:lumMod val="75000"/>
                  </a:schemeClr>
                </a:solidFill>
              </a:rPr>
              <a:t>缺点</a:t>
            </a:r>
            <a:r>
              <a:rPr lang="zh-CN" altLang="en-US">
                <a:solidFill>
                  <a:schemeClr val="bg1"/>
                </a:solidFill>
              </a:rPr>
              <a:t>：键值只能是无符号整数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5435" y="2967990"/>
            <a:ext cx="90684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SparseSet</a:t>
            </a:r>
            <a:r>
              <a:rPr lang="zh-CN">
                <a:solidFill>
                  <a:schemeClr val="bg1"/>
                </a:solidFill>
              </a:rPr>
              <a:t>由</a:t>
            </a:r>
            <a:r>
              <a:rPr lang="en-US" altLang="zh-CN">
                <a:solidFill>
                  <a:schemeClr val="bg1"/>
                </a:solidFill>
              </a:rPr>
              <a:t>Dense</a:t>
            </a:r>
            <a:r>
              <a:rPr lang="zh-CN" altLang="en-US">
                <a:solidFill>
                  <a:schemeClr val="bg1"/>
                </a:solidFill>
              </a:rPr>
              <a:t>和</a:t>
            </a:r>
            <a:r>
              <a:rPr lang="en-US" altLang="zh-CN">
                <a:solidFill>
                  <a:schemeClr val="bg1"/>
                </a:solidFill>
              </a:rPr>
              <a:t>Sparse</a:t>
            </a:r>
            <a:r>
              <a:rPr lang="zh-CN" altLang="en-US">
                <a:solidFill>
                  <a:schemeClr val="bg1"/>
                </a:solidFill>
              </a:rPr>
              <a:t>两个数组组成：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Dense</a:t>
            </a:r>
            <a:r>
              <a:rPr lang="zh-CN" altLang="en-US">
                <a:solidFill>
                  <a:schemeClr val="bg1"/>
                </a:solidFill>
              </a:rPr>
              <a:t>：一维数组，数据紧密存储在一起，有效利用</a:t>
            </a:r>
            <a:r>
              <a:rPr lang="en-US" altLang="zh-CN">
                <a:solidFill>
                  <a:schemeClr val="bg1"/>
                </a:solidFill>
              </a:rPr>
              <a:t>CPU Cache</a:t>
            </a:r>
            <a:endParaRPr lang="en-US" altLang="zh-CN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Sparse</a:t>
            </a:r>
            <a:r>
              <a:rPr lang="zh-CN" altLang="en-US">
                <a:solidFill>
                  <a:schemeClr val="bg1"/>
                </a:solidFill>
              </a:rPr>
              <a:t>：二维数组，存储</a:t>
            </a:r>
            <a:r>
              <a:rPr lang="en-US" altLang="zh-CN">
                <a:solidFill>
                  <a:schemeClr val="bg1"/>
                </a:solidFill>
              </a:rPr>
              <a:t>Key</a:t>
            </a:r>
            <a:r>
              <a:rPr lang="zh-CN" altLang="en-US">
                <a:solidFill>
                  <a:schemeClr val="bg1"/>
                </a:solidFill>
              </a:rPr>
              <a:t>值的映射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EnTT</a:t>
            </a:r>
            <a:r>
              <a:rPr lang="zh-CN" altLang="en-US" sz="2400">
                <a:solidFill>
                  <a:schemeClr val="bg1"/>
                </a:solidFill>
              </a:rPr>
              <a:t>的核心数据结构</a:t>
            </a:r>
            <a:r>
              <a:rPr lang="en-US" altLang="zh-CN" sz="2400">
                <a:solidFill>
                  <a:schemeClr val="bg1"/>
                </a:solidFill>
              </a:rPr>
              <a:t>——SparseSet</a:t>
            </a:r>
            <a:endParaRPr lang="en-US" altLang="zh-CN" sz="240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606290" y="1537335"/>
            <a:ext cx="4909820" cy="609600"/>
            <a:chOff x="5315" y="2421"/>
            <a:chExt cx="7732" cy="960"/>
          </a:xfrm>
        </p:grpSpPr>
        <p:sp>
          <p:nvSpPr>
            <p:cNvPr id="5" name="矩形 4"/>
            <p:cNvSpPr/>
            <p:nvPr/>
          </p:nvSpPr>
          <p:spPr>
            <a:xfrm>
              <a:off x="531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27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5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21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18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14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12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08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778000" y="16579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Dense[N]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633595" y="2463165"/>
            <a:ext cx="546100" cy="3289300"/>
            <a:chOff x="5365" y="4886"/>
            <a:chExt cx="860" cy="5180"/>
          </a:xfrm>
        </p:grpSpPr>
        <p:sp>
          <p:nvSpPr>
            <p:cNvPr id="32" name="矩形 31"/>
            <p:cNvSpPr/>
            <p:nvPr/>
          </p:nvSpPr>
          <p:spPr>
            <a:xfrm>
              <a:off x="5365" y="488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" y="57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365" y="661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365" y="747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" y="83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" y="920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247005" y="2472690"/>
            <a:ext cx="546100" cy="3289300"/>
            <a:chOff x="6331" y="4901"/>
            <a:chExt cx="860" cy="5180"/>
          </a:xfrm>
        </p:grpSpPr>
        <p:sp>
          <p:nvSpPr>
            <p:cNvPr id="38" name="矩形 37"/>
            <p:cNvSpPr/>
            <p:nvPr/>
          </p:nvSpPr>
          <p:spPr>
            <a:xfrm>
              <a:off x="633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33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33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33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33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633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69305" y="2472690"/>
            <a:ext cx="546100" cy="3289300"/>
            <a:chOff x="7311" y="4901"/>
            <a:chExt cx="860" cy="5180"/>
          </a:xfrm>
        </p:grpSpPr>
        <p:sp>
          <p:nvSpPr>
            <p:cNvPr id="44" name="矩形 43"/>
            <p:cNvSpPr/>
            <p:nvPr/>
          </p:nvSpPr>
          <p:spPr>
            <a:xfrm>
              <a:off x="731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731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31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731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31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31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488430" y="2467610"/>
            <a:ext cx="546100" cy="3289300"/>
            <a:chOff x="8286" y="4893"/>
            <a:chExt cx="860" cy="5180"/>
          </a:xfrm>
        </p:grpSpPr>
        <p:sp>
          <p:nvSpPr>
            <p:cNvPr id="50" name="矩形 49"/>
            <p:cNvSpPr/>
            <p:nvPr/>
          </p:nvSpPr>
          <p:spPr>
            <a:xfrm>
              <a:off x="8286" y="489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286" y="57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8286" y="662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8286" y="748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8286" y="83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8286" y="921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778000" y="24726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Sparse[N][PageSize]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52120" y="32448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PageSize</a:t>
            </a:r>
            <a:r>
              <a:rPr lang="zh-CN" altLang="en-US">
                <a:solidFill>
                  <a:schemeClr val="bg1"/>
                </a:solidFill>
              </a:rPr>
              <a:t>一般是操作系统一页的大小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EnTT</a:t>
            </a:r>
            <a:r>
              <a:rPr lang="zh-CN" altLang="en-US" sz="2400">
                <a:solidFill>
                  <a:schemeClr val="bg1"/>
                </a:solidFill>
              </a:rPr>
              <a:t>的核心数据结构</a:t>
            </a:r>
            <a:r>
              <a:rPr lang="en-US" altLang="zh-CN" sz="2400">
                <a:solidFill>
                  <a:schemeClr val="bg1"/>
                </a:solidFill>
              </a:rPr>
              <a:t>——SparseSet</a:t>
            </a:r>
            <a:r>
              <a:rPr lang="zh-CN" altLang="en-US" sz="2400">
                <a:solidFill>
                  <a:schemeClr val="bg1"/>
                </a:solidFill>
              </a:rPr>
              <a:t>（增加）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606290" y="1537335"/>
            <a:ext cx="4909820" cy="609600"/>
            <a:chOff x="5315" y="2421"/>
            <a:chExt cx="7732" cy="960"/>
          </a:xfrm>
        </p:grpSpPr>
        <p:sp>
          <p:nvSpPr>
            <p:cNvPr id="5" name="矩形 4"/>
            <p:cNvSpPr/>
            <p:nvPr/>
          </p:nvSpPr>
          <p:spPr>
            <a:xfrm>
              <a:off x="531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27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5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21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18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14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12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08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778000" y="16579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Dense[N]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633595" y="2472055"/>
            <a:ext cx="546100" cy="3289300"/>
            <a:chOff x="5365" y="4886"/>
            <a:chExt cx="860" cy="5180"/>
          </a:xfrm>
        </p:grpSpPr>
        <p:sp>
          <p:nvSpPr>
            <p:cNvPr id="32" name="矩形 31"/>
            <p:cNvSpPr/>
            <p:nvPr/>
          </p:nvSpPr>
          <p:spPr>
            <a:xfrm>
              <a:off x="5365" y="488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" y="57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365" y="661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365" y="747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" y="83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" y="920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247005" y="2481580"/>
            <a:ext cx="546100" cy="3289300"/>
            <a:chOff x="6331" y="4901"/>
            <a:chExt cx="860" cy="5180"/>
          </a:xfrm>
        </p:grpSpPr>
        <p:sp>
          <p:nvSpPr>
            <p:cNvPr id="38" name="矩形 37"/>
            <p:cNvSpPr/>
            <p:nvPr/>
          </p:nvSpPr>
          <p:spPr>
            <a:xfrm>
              <a:off x="633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33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33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33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33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633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69305" y="2481580"/>
            <a:ext cx="546100" cy="3289300"/>
            <a:chOff x="7311" y="4901"/>
            <a:chExt cx="860" cy="5180"/>
          </a:xfrm>
        </p:grpSpPr>
        <p:sp>
          <p:nvSpPr>
            <p:cNvPr id="44" name="矩形 43"/>
            <p:cNvSpPr/>
            <p:nvPr/>
          </p:nvSpPr>
          <p:spPr>
            <a:xfrm>
              <a:off x="731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731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31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731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31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31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488430" y="2476500"/>
            <a:ext cx="546100" cy="3289300"/>
            <a:chOff x="8286" y="4893"/>
            <a:chExt cx="860" cy="5180"/>
          </a:xfrm>
        </p:grpSpPr>
        <p:sp>
          <p:nvSpPr>
            <p:cNvPr id="50" name="矩形 49"/>
            <p:cNvSpPr/>
            <p:nvPr/>
          </p:nvSpPr>
          <p:spPr>
            <a:xfrm>
              <a:off x="8286" y="489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286" y="57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8286" y="662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8286" y="748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8286" y="83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8286" y="921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778000" y="24726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Sparse[N][PageSize]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28580" y="163004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3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55535" y="3285490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page_index=3//PageSize=0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3335" y="3837940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slot_index=3%PageSize=3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 rot="19380000">
            <a:off x="3029585" y="3230245"/>
            <a:ext cx="1652270" cy="30035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2880995" y="4305935"/>
            <a:ext cx="1652270" cy="30035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744085" y="4207510"/>
            <a:ext cx="489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0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01645" y="28409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PageSize=6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1042 0.0115741 L -0.451876 0.00611111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1"/>
      <p:bldP spid="6" grpId="1"/>
      <p:bldP spid="14" grpId="1" animBg="1"/>
      <p:bldP spid="15" grpId="1" bldLvl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EnTT</a:t>
            </a:r>
            <a:r>
              <a:rPr lang="zh-CN" altLang="en-US" sz="2400">
                <a:solidFill>
                  <a:schemeClr val="bg1"/>
                </a:solidFill>
              </a:rPr>
              <a:t>的核心数据结构</a:t>
            </a:r>
            <a:r>
              <a:rPr lang="en-US" altLang="zh-CN" sz="2400">
                <a:solidFill>
                  <a:schemeClr val="bg1"/>
                </a:solidFill>
              </a:rPr>
              <a:t>——SparseSet</a:t>
            </a:r>
            <a:r>
              <a:rPr lang="zh-CN" altLang="en-US" sz="2400">
                <a:solidFill>
                  <a:schemeClr val="bg1"/>
                </a:solidFill>
              </a:rPr>
              <a:t>（查找）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606290" y="1537335"/>
            <a:ext cx="4909820" cy="609600"/>
            <a:chOff x="5315" y="2421"/>
            <a:chExt cx="7732" cy="960"/>
          </a:xfrm>
        </p:grpSpPr>
        <p:sp>
          <p:nvSpPr>
            <p:cNvPr id="5" name="矩形 4"/>
            <p:cNvSpPr/>
            <p:nvPr/>
          </p:nvSpPr>
          <p:spPr>
            <a:xfrm>
              <a:off x="531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27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5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21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18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14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12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08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778000" y="16579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Dense[N]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633595" y="2498725"/>
            <a:ext cx="546100" cy="3289300"/>
            <a:chOff x="5365" y="4886"/>
            <a:chExt cx="860" cy="5180"/>
          </a:xfrm>
        </p:grpSpPr>
        <p:sp>
          <p:nvSpPr>
            <p:cNvPr id="32" name="矩形 31"/>
            <p:cNvSpPr/>
            <p:nvPr/>
          </p:nvSpPr>
          <p:spPr>
            <a:xfrm>
              <a:off x="5365" y="488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" y="57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365" y="661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365" y="747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" y="83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" y="920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247005" y="2508250"/>
            <a:ext cx="546100" cy="3289300"/>
            <a:chOff x="6331" y="4901"/>
            <a:chExt cx="860" cy="5180"/>
          </a:xfrm>
        </p:grpSpPr>
        <p:sp>
          <p:nvSpPr>
            <p:cNvPr id="38" name="矩形 37"/>
            <p:cNvSpPr/>
            <p:nvPr/>
          </p:nvSpPr>
          <p:spPr>
            <a:xfrm>
              <a:off x="633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33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33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33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33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633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69305" y="2508250"/>
            <a:ext cx="546100" cy="3289300"/>
            <a:chOff x="7311" y="4901"/>
            <a:chExt cx="860" cy="5180"/>
          </a:xfrm>
        </p:grpSpPr>
        <p:sp>
          <p:nvSpPr>
            <p:cNvPr id="44" name="矩形 43"/>
            <p:cNvSpPr/>
            <p:nvPr/>
          </p:nvSpPr>
          <p:spPr>
            <a:xfrm>
              <a:off x="731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731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31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731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31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31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488430" y="2503170"/>
            <a:ext cx="546100" cy="3289300"/>
            <a:chOff x="8286" y="4893"/>
            <a:chExt cx="860" cy="5180"/>
          </a:xfrm>
        </p:grpSpPr>
        <p:sp>
          <p:nvSpPr>
            <p:cNvPr id="50" name="矩形 49"/>
            <p:cNvSpPr/>
            <p:nvPr/>
          </p:nvSpPr>
          <p:spPr>
            <a:xfrm>
              <a:off x="8286" y="489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286" y="57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8286" y="662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8286" y="748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8286" y="83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8286" y="921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778000" y="24726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Sparse[N][PageSize]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4085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3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44085" y="4234180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0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51780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1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69000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7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44085" y="3133725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1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01645" y="28409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PageSize=6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51780" y="3133725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2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262870" y="1963420"/>
            <a:ext cx="855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B050"/>
                </a:solidFill>
              </a:rPr>
              <a:t>查找</a:t>
            </a:r>
            <a:r>
              <a:rPr lang="en-US" altLang="zh-CN">
                <a:solidFill>
                  <a:srgbClr val="00B050"/>
                </a:solidFill>
              </a:rPr>
              <a:t>7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455535" y="3285490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page_index=7//PageSize=1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633335" y="3837940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slot_index=7%PageSize=1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58" name="右箭头 57"/>
          <p:cNvSpPr/>
          <p:nvPr/>
        </p:nvSpPr>
        <p:spPr>
          <a:xfrm rot="12420000">
            <a:off x="5538470" y="3715385"/>
            <a:ext cx="2044065" cy="44704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/>
      <p:bldP spid="56" grpId="1"/>
      <p:bldP spid="57" grpId="1"/>
      <p:bldP spid="5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EnTT</a:t>
            </a:r>
            <a:r>
              <a:rPr lang="zh-CN" altLang="en-US" sz="2400">
                <a:solidFill>
                  <a:schemeClr val="bg1"/>
                </a:solidFill>
              </a:rPr>
              <a:t>的核心数据结构</a:t>
            </a:r>
            <a:r>
              <a:rPr lang="en-US" altLang="zh-CN" sz="2400">
                <a:solidFill>
                  <a:schemeClr val="bg1"/>
                </a:solidFill>
              </a:rPr>
              <a:t>——SparseSet</a:t>
            </a:r>
            <a:r>
              <a:rPr lang="zh-CN" altLang="en-US" sz="2400">
                <a:solidFill>
                  <a:schemeClr val="bg1"/>
                </a:solidFill>
              </a:rPr>
              <a:t>（删除）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606290" y="1537335"/>
            <a:ext cx="4909820" cy="609600"/>
            <a:chOff x="5315" y="2421"/>
            <a:chExt cx="7732" cy="960"/>
          </a:xfrm>
        </p:grpSpPr>
        <p:sp>
          <p:nvSpPr>
            <p:cNvPr id="5" name="矩形 4"/>
            <p:cNvSpPr/>
            <p:nvPr/>
          </p:nvSpPr>
          <p:spPr>
            <a:xfrm>
              <a:off x="531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27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5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21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18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14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12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08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778000" y="16579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Dense[N]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633595" y="2498725"/>
            <a:ext cx="546100" cy="3289300"/>
            <a:chOff x="5365" y="4886"/>
            <a:chExt cx="860" cy="5180"/>
          </a:xfrm>
        </p:grpSpPr>
        <p:sp>
          <p:nvSpPr>
            <p:cNvPr id="32" name="矩形 31"/>
            <p:cNvSpPr/>
            <p:nvPr/>
          </p:nvSpPr>
          <p:spPr>
            <a:xfrm>
              <a:off x="5365" y="488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" y="57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365" y="661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365" y="747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" y="83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" y="920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247005" y="2508250"/>
            <a:ext cx="546100" cy="3289300"/>
            <a:chOff x="6331" y="4901"/>
            <a:chExt cx="860" cy="5180"/>
          </a:xfrm>
        </p:grpSpPr>
        <p:sp>
          <p:nvSpPr>
            <p:cNvPr id="38" name="矩形 37"/>
            <p:cNvSpPr/>
            <p:nvPr/>
          </p:nvSpPr>
          <p:spPr>
            <a:xfrm>
              <a:off x="633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33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33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33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33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633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69305" y="2508250"/>
            <a:ext cx="546100" cy="3289300"/>
            <a:chOff x="7311" y="4901"/>
            <a:chExt cx="860" cy="5180"/>
          </a:xfrm>
        </p:grpSpPr>
        <p:sp>
          <p:nvSpPr>
            <p:cNvPr id="44" name="矩形 43"/>
            <p:cNvSpPr/>
            <p:nvPr/>
          </p:nvSpPr>
          <p:spPr>
            <a:xfrm>
              <a:off x="731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731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31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731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31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31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488430" y="2503170"/>
            <a:ext cx="546100" cy="3289300"/>
            <a:chOff x="8286" y="4893"/>
            <a:chExt cx="860" cy="5180"/>
          </a:xfrm>
        </p:grpSpPr>
        <p:sp>
          <p:nvSpPr>
            <p:cNvPr id="50" name="矩形 49"/>
            <p:cNvSpPr/>
            <p:nvPr/>
          </p:nvSpPr>
          <p:spPr>
            <a:xfrm>
              <a:off x="8286" y="489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286" y="57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8286" y="662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8286" y="748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8286" y="83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8286" y="921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778000" y="24726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Sparse[N][PageSize]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4085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3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44085" y="4234180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0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51780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1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69000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7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44085" y="3133725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1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01645" y="28409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PageSize=6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51780" y="3133725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2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262870" y="1963420"/>
            <a:ext cx="855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B050"/>
                </a:solidFill>
              </a:rPr>
              <a:t>删除</a:t>
            </a:r>
            <a:r>
              <a:rPr lang="en-US" altLang="zh-CN">
                <a:solidFill>
                  <a:srgbClr val="00B050"/>
                </a:solidFill>
              </a:rPr>
              <a:t>1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455535" y="3285490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page_index=1//PageSize=0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633335" y="3837940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slot_index=1%PageSize=1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/>
      <p:bldP spid="56" grpId="1"/>
      <p:bldP spid="57" grpId="1"/>
      <p:bldP spid="19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SparseSet</a:t>
            </a:r>
            <a:r>
              <a:rPr lang="zh-CN" altLang="en-US" sz="2400">
                <a:solidFill>
                  <a:schemeClr val="bg1"/>
                </a:solidFill>
              </a:rPr>
              <a:t>删除带来的空洞问题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606290" y="1537335"/>
            <a:ext cx="4909820" cy="609600"/>
            <a:chOff x="5315" y="2421"/>
            <a:chExt cx="7732" cy="960"/>
          </a:xfrm>
        </p:grpSpPr>
        <p:sp>
          <p:nvSpPr>
            <p:cNvPr id="5" name="矩形 4"/>
            <p:cNvSpPr/>
            <p:nvPr/>
          </p:nvSpPr>
          <p:spPr>
            <a:xfrm>
              <a:off x="531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27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5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21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18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14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12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08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778000" y="16579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Dense[N]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633595" y="2529840"/>
            <a:ext cx="546100" cy="3289300"/>
            <a:chOff x="5365" y="4886"/>
            <a:chExt cx="860" cy="5180"/>
          </a:xfrm>
        </p:grpSpPr>
        <p:sp>
          <p:nvSpPr>
            <p:cNvPr id="32" name="矩形 31"/>
            <p:cNvSpPr/>
            <p:nvPr/>
          </p:nvSpPr>
          <p:spPr>
            <a:xfrm>
              <a:off x="5365" y="488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" y="57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365" y="661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365" y="747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" y="83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" y="920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247005" y="2539365"/>
            <a:ext cx="546100" cy="3289300"/>
            <a:chOff x="6331" y="4901"/>
            <a:chExt cx="860" cy="5180"/>
          </a:xfrm>
        </p:grpSpPr>
        <p:sp>
          <p:nvSpPr>
            <p:cNvPr id="38" name="矩形 37"/>
            <p:cNvSpPr/>
            <p:nvPr/>
          </p:nvSpPr>
          <p:spPr>
            <a:xfrm>
              <a:off x="633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33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33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33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33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633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69305" y="2539365"/>
            <a:ext cx="546100" cy="3289300"/>
            <a:chOff x="7311" y="4901"/>
            <a:chExt cx="860" cy="5180"/>
          </a:xfrm>
        </p:grpSpPr>
        <p:sp>
          <p:nvSpPr>
            <p:cNvPr id="44" name="矩形 43"/>
            <p:cNvSpPr/>
            <p:nvPr/>
          </p:nvSpPr>
          <p:spPr>
            <a:xfrm>
              <a:off x="731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731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31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731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31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31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488430" y="2534285"/>
            <a:ext cx="546100" cy="3289300"/>
            <a:chOff x="8286" y="4893"/>
            <a:chExt cx="860" cy="5180"/>
          </a:xfrm>
        </p:grpSpPr>
        <p:sp>
          <p:nvSpPr>
            <p:cNvPr id="50" name="矩形 49"/>
            <p:cNvSpPr/>
            <p:nvPr/>
          </p:nvSpPr>
          <p:spPr>
            <a:xfrm>
              <a:off x="8286" y="489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286" y="57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8286" y="662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8286" y="748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8286" y="83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8286" y="921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778000" y="24726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Sparse[N][PageSize]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4085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3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44085" y="4265295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0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51780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1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69000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7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44085" y="3164840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1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01645" y="28409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PageSize=6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51780" y="3164840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2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262870" y="1963420"/>
            <a:ext cx="855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B050"/>
                </a:solidFill>
              </a:rPr>
              <a:t>删除</a:t>
            </a:r>
            <a:r>
              <a:rPr lang="en-US" altLang="zh-CN">
                <a:solidFill>
                  <a:srgbClr val="00B050"/>
                </a:solidFill>
              </a:rPr>
              <a:t>1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455535" y="2796540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page_index=1//PageSize=0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455535" y="3352165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slot_index=1%PageSize=1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8000" y="978535"/>
            <a:ext cx="6312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我们希望</a:t>
            </a:r>
            <a:r>
              <a:rPr lang="en-US" altLang="zh-CN">
                <a:solidFill>
                  <a:schemeClr val="bg1"/>
                </a:solidFill>
              </a:rPr>
              <a:t>Dense</a:t>
            </a:r>
            <a:r>
              <a:rPr lang="zh-CN" altLang="en-US">
                <a:solidFill>
                  <a:schemeClr val="bg1"/>
                </a:solidFill>
              </a:rPr>
              <a:t>中数据总是紧密排布以最大化利用</a:t>
            </a:r>
            <a:r>
              <a:rPr lang="en-US" altLang="zh-CN">
                <a:solidFill>
                  <a:schemeClr val="bg1"/>
                </a:solidFill>
              </a:rPr>
              <a:t>Cache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 rot="10800000">
            <a:off x="4996180" y="3434715"/>
            <a:ext cx="2406650" cy="20320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 rot="17160000">
            <a:off x="4719320" y="2515870"/>
            <a:ext cx="1172210" cy="20320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左弧形箭头 14"/>
          <p:cNvSpPr/>
          <p:nvPr/>
        </p:nvSpPr>
        <p:spPr>
          <a:xfrm rot="15960000">
            <a:off x="5680075" y="1938020"/>
            <a:ext cx="248920" cy="448310"/>
          </a:xfrm>
          <a:prstGeom prst="curvedRightArrow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左弧形箭头 57"/>
          <p:cNvSpPr/>
          <p:nvPr/>
        </p:nvSpPr>
        <p:spPr>
          <a:xfrm rot="5400000">
            <a:off x="5688330" y="1309370"/>
            <a:ext cx="248920" cy="448310"/>
          </a:xfrm>
          <a:prstGeom prst="curvedRightArrow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816225" y="2026285"/>
            <a:ext cx="1927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DenseSize=3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60" name="左弧形箭头 59"/>
          <p:cNvSpPr/>
          <p:nvPr/>
        </p:nvSpPr>
        <p:spPr>
          <a:xfrm rot="15960000">
            <a:off x="5104130" y="3448685"/>
            <a:ext cx="248920" cy="448310"/>
          </a:xfrm>
          <a:prstGeom prst="curvedRightArrow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左弧形箭头 60"/>
          <p:cNvSpPr/>
          <p:nvPr/>
        </p:nvSpPr>
        <p:spPr>
          <a:xfrm rot="5400000">
            <a:off x="5112385" y="2820035"/>
            <a:ext cx="248920" cy="448310"/>
          </a:xfrm>
          <a:prstGeom prst="curvedRightArrow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71875 0 " pathEditMode="relative" rAng="0" ptsTypes="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04167 0.000833333 " pathEditMode="relative" rAng="0" ptsTypes="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01563 0 " pathEditMode="relative" rAng="0" ptsTypes="">
                                      <p:cBhvr>
                                        <p:cTn id="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89063 0 " pathEditMode="relative" rAng="0" ptsTypes="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/>
      <p:bldP spid="56" grpId="1"/>
      <p:bldP spid="57" grpId="1"/>
      <p:bldP spid="6" grpId="0" bldLvl="0" animBg="1"/>
      <p:bldP spid="14" grpId="0" bldLvl="0" animBg="1"/>
      <p:bldP spid="6" grpId="1" bldLvl="0" animBg="1"/>
      <p:bldP spid="14" grpId="1" bldLvl="0" animBg="1"/>
      <p:bldP spid="15" grpId="0" animBg="1"/>
      <p:bldP spid="58" grpId="0" animBg="1"/>
      <p:bldP spid="17" grpId="0"/>
      <p:bldP spid="18" grpId="0"/>
      <p:bldP spid="58" grpId="1" animBg="1"/>
      <p:bldP spid="15" grpId="1" animBg="1"/>
      <p:bldP spid="60" grpId="0" bldLvl="0" animBg="1"/>
      <p:bldP spid="61" grpId="0" bldLvl="0" animBg="1"/>
      <p:bldP spid="61" grpId="1" bldLvl="0" animBg="1"/>
      <p:bldP spid="60" grpId="1" bldLvl="0" animBg="1"/>
      <p:bldP spid="21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SparseSet</a:t>
            </a:r>
            <a:r>
              <a:rPr lang="zh-CN" altLang="en-US" sz="2400">
                <a:solidFill>
                  <a:schemeClr val="bg1"/>
                </a:solidFill>
              </a:rPr>
              <a:t>删除带来的空洞问题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606290" y="1537335"/>
            <a:ext cx="4909820" cy="609600"/>
            <a:chOff x="5315" y="2421"/>
            <a:chExt cx="7732" cy="960"/>
          </a:xfrm>
        </p:grpSpPr>
        <p:sp>
          <p:nvSpPr>
            <p:cNvPr id="5" name="矩形 4"/>
            <p:cNvSpPr/>
            <p:nvPr/>
          </p:nvSpPr>
          <p:spPr>
            <a:xfrm>
              <a:off x="531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27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5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21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18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14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12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08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778000" y="16579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Dense[N]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633595" y="2498725"/>
            <a:ext cx="546100" cy="3289300"/>
            <a:chOff x="5365" y="4886"/>
            <a:chExt cx="860" cy="5180"/>
          </a:xfrm>
        </p:grpSpPr>
        <p:sp>
          <p:nvSpPr>
            <p:cNvPr id="32" name="矩形 31"/>
            <p:cNvSpPr/>
            <p:nvPr/>
          </p:nvSpPr>
          <p:spPr>
            <a:xfrm>
              <a:off x="5365" y="488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" y="57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365" y="661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365" y="747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" y="834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" y="9206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247005" y="2508250"/>
            <a:ext cx="546100" cy="3289300"/>
            <a:chOff x="6331" y="4901"/>
            <a:chExt cx="860" cy="5180"/>
          </a:xfrm>
        </p:grpSpPr>
        <p:sp>
          <p:nvSpPr>
            <p:cNvPr id="38" name="矩形 37"/>
            <p:cNvSpPr/>
            <p:nvPr/>
          </p:nvSpPr>
          <p:spPr>
            <a:xfrm>
              <a:off x="633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33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33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33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33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633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69305" y="2508250"/>
            <a:ext cx="546100" cy="3289300"/>
            <a:chOff x="7311" y="4901"/>
            <a:chExt cx="860" cy="5180"/>
          </a:xfrm>
        </p:grpSpPr>
        <p:sp>
          <p:nvSpPr>
            <p:cNvPr id="44" name="矩形 43"/>
            <p:cNvSpPr/>
            <p:nvPr/>
          </p:nvSpPr>
          <p:spPr>
            <a:xfrm>
              <a:off x="7311" y="490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7311" y="57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311" y="663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7311" y="749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311" y="836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311" y="9221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488430" y="2503170"/>
            <a:ext cx="546100" cy="3289300"/>
            <a:chOff x="8286" y="4893"/>
            <a:chExt cx="860" cy="5180"/>
          </a:xfrm>
        </p:grpSpPr>
        <p:sp>
          <p:nvSpPr>
            <p:cNvPr id="50" name="矩形 49"/>
            <p:cNvSpPr/>
            <p:nvPr/>
          </p:nvSpPr>
          <p:spPr>
            <a:xfrm>
              <a:off x="8286" y="489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286" y="57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8286" y="662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8286" y="748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8286" y="835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8286" y="9213"/>
              <a:ext cx="860" cy="860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778000" y="24726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Sparse[N][PageSize]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4085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3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44085" y="4234180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0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76620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1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51780" y="16579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7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44085" y="3133725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2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01645" y="2840990"/>
            <a:ext cx="1711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PageSize=6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51780" y="3133725"/>
            <a:ext cx="337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50"/>
                </a:solidFill>
              </a:rPr>
              <a:t>1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262870" y="1963420"/>
            <a:ext cx="855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B050"/>
                </a:solidFill>
              </a:rPr>
              <a:t>删除</a:t>
            </a:r>
            <a:r>
              <a:rPr lang="en-US" altLang="zh-CN">
                <a:solidFill>
                  <a:srgbClr val="00B050"/>
                </a:solidFill>
              </a:rPr>
              <a:t>1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8000" y="978535"/>
            <a:ext cx="6312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我们希望</a:t>
            </a:r>
            <a:r>
              <a:rPr lang="en-US" altLang="zh-CN">
                <a:solidFill>
                  <a:schemeClr val="bg1"/>
                </a:solidFill>
              </a:rPr>
              <a:t>Dense</a:t>
            </a:r>
            <a:r>
              <a:rPr lang="zh-CN" altLang="en-US">
                <a:solidFill>
                  <a:schemeClr val="bg1"/>
                </a:solidFill>
              </a:rPr>
              <a:t>中数据总是紧密排布以最大化利用</a:t>
            </a:r>
            <a:r>
              <a:rPr lang="en-US" altLang="zh-CN">
                <a:solidFill>
                  <a:schemeClr val="bg1"/>
                </a:solidFill>
              </a:rPr>
              <a:t>Cache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816225" y="2026285"/>
            <a:ext cx="2073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DenseSize=2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7053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一些资料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5610" y="2404110"/>
            <a:ext cx="83477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/>
                </a:solidFill>
              </a:rPr>
              <a:t>ECS</a:t>
            </a:r>
            <a:r>
              <a:rPr lang="zh-CN" altLang="en-US" sz="1600">
                <a:solidFill>
                  <a:schemeClr val="bg1"/>
                </a:solidFill>
              </a:rPr>
              <a:t>仓库汇总：</a:t>
            </a:r>
            <a:r>
              <a:rPr lang="en-US" altLang="zh-CN" sz="1600">
                <a:solidFill>
                  <a:schemeClr val="bg2">
                    <a:lumMod val="75000"/>
                  </a:schemeClr>
                </a:solidFill>
              </a:rPr>
              <a:t>https://github.com/jslee02/awesome-entity-component-system</a:t>
            </a:r>
            <a:endParaRPr lang="en-US" altLang="zh-CN" sz="160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5610" y="3021965"/>
            <a:ext cx="97174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600">
                <a:solidFill>
                  <a:schemeClr val="bg1"/>
                </a:solidFill>
              </a:rPr>
              <a:t>Data Oriented Programming(DOD):</a:t>
            </a:r>
            <a:endParaRPr 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纯理论：</a:t>
            </a:r>
            <a:r>
              <a:rPr lang="en-US" altLang="zh-CN" sz="1600">
                <a:solidFill>
                  <a:schemeClr val="bg2">
                    <a:lumMod val="75000"/>
                  </a:schemeClr>
                </a:solidFill>
              </a:rPr>
              <a:t>CppCon 2014: Mike Acton "Data-Oriented Design and C++"</a:t>
            </a:r>
            <a:endParaRPr lang="en-US" altLang="zh-CN" sz="1600">
              <a:solidFill>
                <a:schemeClr val="bg2">
                  <a:lumMod val="75000"/>
                </a:schemeClr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实践：</a:t>
            </a:r>
            <a:r>
              <a:rPr lang="en-US" altLang="zh-CN" sz="1600">
                <a:solidFill>
                  <a:schemeClr val="bg2">
                    <a:lumMod val="75000"/>
                  </a:schemeClr>
                </a:solidFill>
              </a:rPr>
              <a:t>Andrew Kelley: A Practical Guide to Applying Data Oriented Design (DoD)</a:t>
            </a:r>
            <a:endParaRPr lang="en-US" altLang="zh-CN" sz="160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5610" y="4057015"/>
            <a:ext cx="97174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/>
                </a:solidFill>
              </a:rPr>
              <a:t>Flecs</a:t>
            </a:r>
            <a:r>
              <a:rPr lang="zh-CN" altLang="en-US" sz="1600">
                <a:solidFill>
                  <a:schemeClr val="bg1"/>
                </a:solidFill>
              </a:rPr>
              <a:t>作者</a:t>
            </a:r>
            <a:r>
              <a:rPr lang="en-US" altLang="zh-CN" sz="1600">
                <a:solidFill>
                  <a:schemeClr val="bg1"/>
                </a:solidFill>
              </a:rPr>
              <a:t>Sander Mertens</a:t>
            </a:r>
            <a:r>
              <a:rPr lang="zh-CN" altLang="en-US" sz="1600">
                <a:solidFill>
                  <a:schemeClr val="bg1"/>
                </a:solidFill>
              </a:rPr>
              <a:t>的博客：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https://ajmmertens.medium.com/</a:t>
            </a:r>
            <a:endParaRPr lang="en-US" altLang="zh-CN" sz="160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chemeClr val="bg1"/>
                </a:solidFill>
              </a:rPr>
              <a:t>数据如何存储？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195705" y="2310130"/>
            <a:ext cx="9727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最基础的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SparseSet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只存储整数。而我们可以对其进行扩展，构建包含整数信息的结构即可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9250" y="3042285"/>
            <a:ext cx="3873500" cy="88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chemeClr val="bg1"/>
                </a:solidFill>
              </a:rPr>
              <a:t>数据应该存储在哪里？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691640" y="2235200"/>
            <a:ext cx="94869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1. </a:t>
            </a:r>
            <a:r>
              <a:rPr lang="zh-CN">
                <a:solidFill>
                  <a:schemeClr val="bg1">
                    <a:lumMod val="75000"/>
                  </a:schemeClr>
                </a:solidFill>
              </a:rPr>
              <a:t>常用数据可存在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Dense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中，以利用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CPU Cache</a:t>
            </a:r>
            <a:endParaRPr lang="en-US" altLang="zh-CN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2.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不常用数据存在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Sparse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中，此时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SparseSet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更多是替代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UnorderMap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用于对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Key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为整数做更特化的存储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3.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或者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dense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和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sparse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都数据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8640" y="3847465"/>
            <a:ext cx="94869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通过以上扩展，可以将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SparseSet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视为一个存储任意数据的类型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  <a:p>
            <a:pPr marL="2743200" lvl="6" indent="457200"/>
            <a:r>
              <a:rPr lang="en-US" altLang="zh-CN">
                <a:solidFill>
                  <a:schemeClr val="bg1"/>
                </a:solidFill>
              </a:rPr>
              <a:t>SparseSet&lt;K, V&gt;</a:t>
            </a:r>
            <a:endParaRPr lang="en-US" altLang="zh-CN">
              <a:solidFill>
                <a:schemeClr val="bg1"/>
              </a:solidFill>
            </a:endParaRPr>
          </a:p>
          <a:p>
            <a:pPr marL="0" lvl="6" indent="0" fontAlgn="auto"/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之后使用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SparseSet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时统一用这个符号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Entity</a:t>
            </a:r>
            <a:r>
              <a:rPr lang="zh-CN" altLang="en-US" sz="2400">
                <a:solidFill>
                  <a:schemeClr val="bg1"/>
                </a:solidFill>
              </a:rPr>
              <a:t>的实现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9455" y="2212975"/>
            <a:ext cx="4525645" cy="729615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5100" y="2212975"/>
            <a:ext cx="1939925" cy="729615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455025" y="2212975"/>
            <a:ext cx="1132840" cy="729615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610610" y="17856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32</a:t>
            </a:r>
            <a:r>
              <a:rPr lang="zh-CN" altLang="en-US">
                <a:solidFill>
                  <a:schemeClr val="bg1"/>
                </a:solidFill>
              </a:rPr>
              <a:t>位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49085" y="1785620"/>
            <a:ext cx="1547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24</a:t>
            </a:r>
            <a:r>
              <a:rPr lang="zh-CN" altLang="en-US">
                <a:solidFill>
                  <a:schemeClr val="bg1"/>
                </a:solidFill>
              </a:rPr>
              <a:t>位</a:t>
            </a:r>
            <a:r>
              <a:rPr lang="en-US" altLang="zh-CN">
                <a:solidFill>
                  <a:schemeClr val="bg1"/>
                </a:solidFill>
              </a:rPr>
              <a:t>Version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55025" y="1785620"/>
            <a:ext cx="1625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8</a:t>
            </a:r>
            <a:r>
              <a:rPr lang="zh-CN" altLang="en-US">
                <a:solidFill>
                  <a:schemeClr val="bg1"/>
                </a:solidFill>
              </a:rPr>
              <a:t>位自定义位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57070" y="3804920"/>
            <a:ext cx="86633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部分：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每个新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Entity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会被分配唯一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ID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（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Dense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的大小）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Version</a:t>
            </a:r>
            <a:r>
              <a:rPr lang="zh-CN" altLang="en-US">
                <a:solidFill>
                  <a:schemeClr val="bg1"/>
                </a:solidFill>
              </a:rPr>
              <a:t>部分：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Entity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被删除时会被回收，此时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Version+1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自定义位（仅</a:t>
            </a:r>
            <a:r>
              <a:rPr lang="en-US" altLang="zh-CN">
                <a:solidFill>
                  <a:schemeClr val="bg1"/>
                </a:solidFill>
              </a:rPr>
              <a:t>Flecs</a:t>
            </a:r>
            <a:r>
              <a:rPr lang="zh-CN" altLang="en-US">
                <a:solidFill>
                  <a:schemeClr val="bg1"/>
                </a:solidFill>
              </a:rPr>
              <a:t>）：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框架自用，用来实现快捷功能，比如用一位来表示当前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Entity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是否禁用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相等的条件：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ID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位和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Version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位相等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SparseSet</a:t>
            </a:r>
            <a:r>
              <a:rPr lang="zh-CN" altLang="en-US" sz="2400">
                <a:solidFill>
                  <a:schemeClr val="bg1"/>
                </a:solidFill>
              </a:rPr>
              <a:t>中</a:t>
            </a:r>
            <a:r>
              <a:rPr lang="zh-CN" sz="2400">
                <a:solidFill>
                  <a:schemeClr val="bg1"/>
                </a:solidFill>
              </a:rPr>
              <a:t>对</a:t>
            </a:r>
            <a:r>
              <a:rPr lang="en-US" altLang="zh-CN" sz="2400">
                <a:solidFill>
                  <a:schemeClr val="bg1"/>
                </a:solidFill>
              </a:rPr>
              <a:t>Entity</a:t>
            </a:r>
            <a:r>
              <a:rPr lang="zh-CN" altLang="en-US" sz="2400">
                <a:solidFill>
                  <a:schemeClr val="bg1"/>
                </a:solidFill>
              </a:rPr>
              <a:t>的复用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204970" y="2419350"/>
            <a:ext cx="4909820" cy="609600"/>
            <a:chOff x="5315" y="2421"/>
            <a:chExt cx="7732" cy="960"/>
          </a:xfrm>
        </p:grpSpPr>
        <p:sp>
          <p:nvSpPr>
            <p:cNvPr id="5" name="矩形 4"/>
            <p:cNvSpPr/>
            <p:nvPr/>
          </p:nvSpPr>
          <p:spPr>
            <a:xfrm>
              <a:off x="531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27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5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21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18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14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12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08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4286885" y="2540000"/>
            <a:ext cx="541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E1</a:t>
            </a:r>
            <a:endParaRPr lang="en-US" altLang="zh-CN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869180" y="2544445"/>
            <a:ext cx="541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E2</a:t>
            </a:r>
            <a:endParaRPr lang="en-US" altLang="zh-CN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1640" y="2544445"/>
            <a:ext cx="541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E3</a:t>
            </a:r>
            <a:endParaRPr lang="en-US" altLang="zh-CN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4217035" y="4070350"/>
            <a:ext cx="4909820" cy="609600"/>
            <a:chOff x="7273" y="4650"/>
            <a:chExt cx="7732" cy="960"/>
          </a:xfrm>
        </p:grpSpPr>
        <p:sp>
          <p:nvSpPr>
            <p:cNvPr id="42" name="矩形 41"/>
            <p:cNvSpPr/>
            <p:nvPr/>
          </p:nvSpPr>
          <p:spPr>
            <a:xfrm>
              <a:off x="7273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8233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9212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0172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1146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2106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13085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4045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402" y="4840"/>
              <a:ext cx="85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75000"/>
                    </a:schemeClr>
                  </a:solidFill>
                </a:rPr>
                <a:t>E1</a:t>
              </a:r>
              <a:endParaRPr lang="en-US" altLang="zh-CN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152" y="4847"/>
              <a:ext cx="126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75000"/>
                    </a:schemeClr>
                  </a:solidFill>
                </a:rPr>
                <a:t>E2/1</a:t>
              </a:r>
              <a:endParaRPr lang="en-US" altLang="zh-CN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348" y="4847"/>
              <a:ext cx="85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75000"/>
                    </a:schemeClr>
                  </a:solidFill>
                </a:rPr>
                <a:t>E3</a:t>
              </a:r>
              <a:endParaRPr lang="en-US" altLang="zh-CN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2418080" y="2908300"/>
            <a:ext cx="1732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DenseSize=3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2411730" y="4199255"/>
            <a:ext cx="1732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DenseSize=2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487160" y="3199765"/>
            <a:ext cx="5671820" cy="721995"/>
            <a:chOff x="10848" y="3279"/>
            <a:chExt cx="8932" cy="1137"/>
          </a:xfrm>
        </p:grpSpPr>
        <p:sp>
          <p:nvSpPr>
            <p:cNvPr id="90" name="下箭头 89"/>
            <p:cNvSpPr/>
            <p:nvPr/>
          </p:nvSpPr>
          <p:spPr>
            <a:xfrm>
              <a:off x="10848" y="3279"/>
              <a:ext cx="620" cy="1062"/>
            </a:xfrm>
            <a:prstGeom prst="down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745" y="3400"/>
              <a:ext cx="803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bg1"/>
                  </a:solidFill>
                </a:rPr>
                <a:t>E2</a:t>
              </a:r>
              <a:r>
                <a:rPr lang="zh-CN" altLang="en-US">
                  <a:solidFill>
                    <a:schemeClr val="bg1"/>
                  </a:solidFill>
                </a:rPr>
                <a:t>和</a:t>
              </a:r>
              <a:r>
                <a:rPr lang="en-US" altLang="zh-CN">
                  <a:solidFill>
                    <a:schemeClr val="bg1"/>
                  </a:solidFill>
                </a:rPr>
                <a:t>E3</a:t>
              </a:r>
              <a:r>
                <a:rPr lang="zh-CN" altLang="en-US">
                  <a:solidFill>
                    <a:schemeClr val="bg1"/>
                  </a:solidFill>
                </a:rPr>
                <a:t>互换</a:t>
              </a:r>
              <a:endParaRPr lang="zh-CN" altLang="en-US">
                <a:solidFill>
                  <a:schemeClr val="bg1"/>
                </a:solidFill>
              </a:endParaRPr>
            </a:p>
            <a:p>
              <a:r>
                <a:rPr lang="en-US" altLang="zh-CN">
                  <a:solidFill>
                    <a:schemeClr val="bg1"/>
                  </a:solidFill>
                </a:rPr>
                <a:t>E2</a:t>
              </a:r>
              <a:r>
                <a:rPr lang="zh-CN" altLang="en-US">
                  <a:solidFill>
                    <a:schemeClr val="bg1"/>
                  </a:solidFill>
                </a:rPr>
                <a:t>的</a:t>
              </a:r>
              <a:r>
                <a:rPr lang="en-US" altLang="zh-CN">
                  <a:solidFill>
                    <a:schemeClr val="bg1"/>
                  </a:solidFill>
                </a:rPr>
                <a:t>Version + 1,DenseSize - 1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217035" y="5892165"/>
            <a:ext cx="4909820" cy="609600"/>
            <a:chOff x="7273" y="4650"/>
            <a:chExt cx="7732" cy="960"/>
          </a:xfrm>
        </p:grpSpPr>
        <p:sp>
          <p:nvSpPr>
            <p:cNvPr id="97" name="矩形 96"/>
            <p:cNvSpPr/>
            <p:nvPr/>
          </p:nvSpPr>
          <p:spPr>
            <a:xfrm>
              <a:off x="7273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8233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9212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10172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11146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12106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13085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14045" y="4650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7402" y="4840"/>
              <a:ext cx="85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75000"/>
                    </a:schemeClr>
                  </a:solidFill>
                </a:rPr>
                <a:t>E1</a:t>
              </a:r>
              <a:endParaRPr lang="en-US" altLang="zh-CN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9152" y="4847"/>
              <a:ext cx="126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75000"/>
                    </a:schemeClr>
                  </a:solidFill>
                </a:rPr>
                <a:t>E2/1</a:t>
              </a:r>
              <a:endParaRPr lang="en-US" altLang="zh-CN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8348" y="4847"/>
              <a:ext cx="85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75000"/>
                    </a:schemeClr>
                  </a:solidFill>
                </a:rPr>
                <a:t>E3</a:t>
              </a:r>
              <a:endParaRPr lang="en-US" altLang="zh-CN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487160" y="5021580"/>
            <a:ext cx="4633595" cy="721995"/>
            <a:chOff x="10848" y="3279"/>
            <a:chExt cx="7297" cy="1137"/>
          </a:xfrm>
        </p:grpSpPr>
        <p:sp>
          <p:nvSpPr>
            <p:cNvPr id="109" name="下箭头 108"/>
            <p:cNvSpPr/>
            <p:nvPr/>
          </p:nvSpPr>
          <p:spPr>
            <a:xfrm>
              <a:off x="10848" y="3279"/>
              <a:ext cx="620" cy="1062"/>
            </a:xfrm>
            <a:prstGeom prst="down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1745" y="3400"/>
              <a:ext cx="640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>
                  <a:solidFill>
                    <a:schemeClr val="bg1"/>
                  </a:solidFill>
                </a:rPr>
                <a:t>新分配</a:t>
              </a:r>
              <a:r>
                <a:rPr lang="en-US" altLang="zh-CN">
                  <a:solidFill>
                    <a:schemeClr val="bg1"/>
                  </a:solidFill>
                </a:rPr>
                <a:t>Entity</a:t>
              </a:r>
              <a:r>
                <a:rPr lang="zh-CN" altLang="en-US">
                  <a:solidFill>
                    <a:schemeClr val="bg1"/>
                  </a:solidFill>
                </a:rPr>
                <a:t>，如果数组末尾有</a:t>
              </a:r>
              <a:r>
                <a:rPr lang="en-US" altLang="zh-CN">
                  <a:solidFill>
                    <a:schemeClr val="bg1"/>
                  </a:solidFill>
                </a:rPr>
                <a:t>Entity</a:t>
              </a:r>
              <a:r>
                <a:rPr lang="zh-CN" altLang="en-US">
                  <a:solidFill>
                    <a:schemeClr val="bg1"/>
                  </a:solidFill>
                </a:rPr>
                <a:t>直接返回末尾，</a:t>
              </a:r>
              <a:r>
                <a:rPr lang="en-US" altLang="zh-CN">
                  <a:solidFill>
                    <a:schemeClr val="bg1"/>
                  </a:solidFill>
                </a:rPr>
                <a:t>DenseSize+1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sp>
        <p:nvSpPr>
          <p:cNvPr id="111" name="文本框 110"/>
          <p:cNvSpPr txBox="1"/>
          <p:nvPr/>
        </p:nvSpPr>
        <p:spPr>
          <a:xfrm>
            <a:off x="2270760" y="5933440"/>
            <a:ext cx="1732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DenseSize=3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3" name="圆角右箭头 112"/>
          <p:cNvSpPr/>
          <p:nvPr/>
        </p:nvSpPr>
        <p:spPr>
          <a:xfrm flipH="1">
            <a:off x="5320665" y="5476875"/>
            <a:ext cx="507365" cy="535940"/>
          </a:xfrm>
          <a:prstGeom prst="ben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3348355" y="53752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直接返回此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endParaRPr lang="en-US" altLang="zh-CN">
              <a:solidFill>
                <a:schemeClr val="bg1"/>
              </a:solidFill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4178935" y="1012825"/>
            <a:ext cx="4909820" cy="609600"/>
            <a:chOff x="5315" y="2421"/>
            <a:chExt cx="7732" cy="960"/>
          </a:xfrm>
        </p:grpSpPr>
        <p:sp>
          <p:nvSpPr>
            <p:cNvPr id="116" name="矩形 115"/>
            <p:cNvSpPr/>
            <p:nvPr/>
          </p:nvSpPr>
          <p:spPr>
            <a:xfrm>
              <a:off x="531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>
              <a:off x="627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725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821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918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>
              <a:off x="1014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1112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1208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2392045" y="1501775"/>
            <a:ext cx="1732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DenseSize=2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257675" y="1129030"/>
            <a:ext cx="541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E1</a:t>
            </a:r>
            <a:endParaRPr lang="en-US" altLang="zh-CN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4839970" y="1133475"/>
            <a:ext cx="541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E2</a:t>
            </a:r>
            <a:endParaRPr lang="en-US" altLang="zh-CN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6487160" y="1664335"/>
            <a:ext cx="5252720" cy="721995"/>
            <a:chOff x="10848" y="3279"/>
            <a:chExt cx="8272" cy="1137"/>
          </a:xfrm>
        </p:grpSpPr>
        <p:sp>
          <p:nvSpPr>
            <p:cNvPr id="128" name="下箭头 127"/>
            <p:cNvSpPr/>
            <p:nvPr/>
          </p:nvSpPr>
          <p:spPr>
            <a:xfrm>
              <a:off x="10848" y="3279"/>
              <a:ext cx="620" cy="1062"/>
            </a:xfrm>
            <a:prstGeom prst="down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11745" y="3400"/>
              <a:ext cx="737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>
                  <a:solidFill>
                    <a:schemeClr val="bg1"/>
                  </a:solidFill>
                </a:rPr>
                <a:t>数组末尾没有多余</a:t>
              </a:r>
              <a:r>
                <a:rPr lang="en-US" altLang="zh-CN">
                  <a:solidFill>
                    <a:schemeClr val="bg1"/>
                  </a:solidFill>
                </a:rPr>
                <a:t>Entity</a:t>
              </a:r>
              <a:r>
                <a:rPr lang="zh-CN" altLang="en-US">
                  <a:solidFill>
                    <a:schemeClr val="bg1"/>
                  </a:solidFill>
                </a:rPr>
                <a:t>，创建新</a:t>
              </a:r>
              <a:r>
                <a:rPr lang="en-US" altLang="zh-CN">
                  <a:solidFill>
                    <a:schemeClr val="bg1"/>
                  </a:solidFill>
                </a:rPr>
                <a:t>Entity</a:t>
              </a:r>
              <a:endParaRPr lang="en-US" altLang="zh-CN">
                <a:solidFill>
                  <a:schemeClr val="bg1"/>
                </a:solidFill>
              </a:endParaRPr>
            </a:p>
            <a:p>
              <a:r>
                <a:rPr lang="en-US" altLang="zh-CN">
                  <a:solidFill>
                    <a:schemeClr val="bg1"/>
                  </a:solidFill>
                </a:rPr>
                <a:t>ID = DenseSize</a:t>
              </a:r>
              <a:r>
                <a:rPr lang="zh-CN" altLang="en-US">
                  <a:solidFill>
                    <a:schemeClr val="bg1"/>
                  </a:solidFill>
                </a:rPr>
                <a:t>，</a:t>
              </a:r>
              <a:r>
                <a:rPr lang="en-US" altLang="zh-CN">
                  <a:solidFill>
                    <a:schemeClr val="bg1"/>
                  </a:solidFill>
                </a:rPr>
                <a:t>Version=0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5062855" y="3352800"/>
            <a:ext cx="1349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删除</a:t>
            </a:r>
            <a:r>
              <a:rPr lang="en-US" altLang="zh-CN">
                <a:solidFill>
                  <a:schemeClr val="bg1"/>
                </a:solidFill>
              </a:rPr>
              <a:t>E2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111" grpId="0"/>
      <p:bldP spid="114" grpId="0"/>
      <p:bldP spid="113" grpId="0" bldLvl="0" animBg="1"/>
      <p:bldP spid="92" grpId="0"/>
      <p:bldP spid="84" grpId="0"/>
      <p:bldP spid="85" grpId="0"/>
      <p:bldP spid="3" grpId="0"/>
      <p:bldP spid="1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EnTT</a:t>
            </a:r>
            <a:r>
              <a:rPr lang="zh-CN" altLang="en-US" sz="2400">
                <a:solidFill>
                  <a:schemeClr val="bg1"/>
                </a:solidFill>
              </a:rPr>
              <a:t>：</a:t>
            </a:r>
            <a:r>
              <a:rPr lang="en-US" altLang="zh-CN" sz="2400">
                <a:solidFill>
                  <a:schemeClr val="bg1"/>
                </a:solidFill>
              </a:rPr>
              <a:t>Component</a:t>
            </a:r>
            <a:r>
              <a:rPr lang="zh-CN" altLang="en-US" sz="2400">
                <a:solidFill>
                  <a:schemeClr val="bg1"/>
                </a:solidFill>
              </a:rPr>
              <a:t>存储在哪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06290" y="1537335"/>
            <a:ext cx="4909820" cy="609600"/>
            <a:chOff x="5315" y="2421"/>
            <a:chExt cx="7732" cy="960"/>
          </a:xfrm>
        </p:grpSpPr>
        <p:sp>
          <p:nvSpPr>
            <p:cNvPr id="6" name="矩形 5"/>
            <p:cNvSpPr/>
            <p:nvPr/>
          </p:nvSpPr>
          <p:spPr>
            <a:xfrm>
              <a:off x="531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27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25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21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18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14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112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208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926715" y="16579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33595" y="2486025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633595" y="3032125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247005" y="247777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247005" y="302387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869305" y="247777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869305" y="302387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6488430" y="247269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488430" y="301879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2926715" y="24726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Sparse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0629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1589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3755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715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6564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524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9691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0651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926715" y="45859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Payload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9320" y="3107690"/>
            <a:ext cx="1151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Storage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2311400" y="1747520"/>
            <a:ext cx="538480" cy="3178175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EnTT</a:t>
            </a:r>
            <a:r>
              <a:rPr lang="zh-CN" altLang="en-US" sz="2400">
                <a:solidFill>
                  <a:schemeClr val="bg1"/>
                </a:solidFill>
              </a:rPr>
              <a:t>：</a:t>
            </a:r>
            <a:r>
              <a:rPr lang="en-US" altLang="zh-CN" sz="2400">
                <a:solidFill>
                  <a:schemeClr val="bg1"/>
                </a:solidFill>
              </a:rPr>
              <a:t>Component</a:t>
            </a:r>
            <a:r>
              <a:rPr lang="zh-CN" altLang="en-US" sz="2400">
                <a:solidFill>
                  <a:schemeClr val="bg1"/>
                </a:solidFill>
              </a:rPr>
              <a:t>存储在哪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增加组件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06290" y="1537335"/>
            <a:ext cx="4909820" cy="609600"/>
            <a:chOff x="5315" y="2421"/>
            <a:chExt cx="7732" cy="960"/>
          </a:xfrm>
        </p:grpSpPr>
        <p:sp>
          <p:nvSpPr>
            <p:cNvPr id="6" name="矩形 5"/>
            <p:cNvSpPr/>
            <p:nvPr/>
          </p:nvSpPr>
          <p:spPr>
            <a:xfrm>
              <a:off x="531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27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25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21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18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14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112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208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926715" y="16579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33595" y="2516505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633595" y="3062605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247005" y="252603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247005" y="307213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869305" y="252603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869305" y="307213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6488430" y="252095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488430" y="306705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2926715" y="24726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Sparse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0629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1589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3755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715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6564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524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9691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0651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926715" y="45859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Payload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9320" y="3107690"/>
            <a:ext cx="1151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Storage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2311400" y="1747520"/>
            <a:ext cx="538480" cy="3178175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459085" y="1657985"/>
            <a:ext cx="665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rPr>
              <a:t>E1</a:t>
            </a:r>
            <a:endParaRPr lang="en-US" altLang="zh-CN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04080" y="2597785"/>
            <a:ext cx="414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60000"/>
                    <a:lumOff val="40000"/>
                  </a:schemeClr>
                </a:solidFill>
              </a:rPr>
              <a:t>0</a:t>
            </a:r>
            <a:endParaRPr lang="en-US" altLang="zh-CN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下箭头 36"/>
          <p:cNvSpPr/>
          <p:nvPr/>
        </p:nvSpPr>
        <p:spPr>
          <a:xfrm>
            <a:off x="4774565" y="3014980"/>
            <a:ext cx="264160" cy="139001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4704080" y="4585970"/>
            <a:ext cx="575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6">
                    <a:lumMod val="60000"/>
                    <a:lumOff val="40000"/>
                  </a:schemeClr>
                </a:solidFill>
              </a:rPr>
              <a:t>C1</a:t>
            </a:r>
            <a:endParaRPr lang="en-US" altLang="zh-CN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77188 0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6" grpId="0"/>
      <p:bldP spid="37" grpId="0" bldLvl="0" animBg="1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EnTT</a:t>
            </a:r>
            <a:r>
              <a:rPr lang="zh-CN" altLang="en-US" sz="2400">
                <a:solidFill>
                  <a:schemeClr val="bg1"/>
                </a:solidFill>
              </a:rPr>
              <a:t>：</a:t>
            </a:r>
            <a:r>
              <a:rPr lang="en-US" altLang="zh-CN" sz="2400">
                <a:solidFill>
                  <a:schemeClr val="bg1"/>
                </a:solidFill>
              </a:rPr>
              <a:t>Component</a:t>
            </a:r>
            <a:r>
              <a:rPr lang="zh-CN" altLang="en-US" sz="2400">
                <a:solidFill>
                  <a:schemeClr val="bg1"/>
                </a:solidFill>
              </a:rPr>
              <a:t>存储在哪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删除组件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06290" y="1537335"/>
            <a:ext cx="4909820" cy="609600"/>
            <a:chOff x="5315" y="2421"/>
            <a:chExt cx="7732" cy="960"/>
          </a:xfrm>
        </p:grpSpPr>
        <p:sp>
          <p:nvSpPr>
            <p:cNvPr id="6" name="矩形 5"/>
            <p:cNvSpPr/>
            <p:nvPr/>
          </p:nvSpPr>
          <p:spPr>
            <a:xfrm>
              <a:off x="531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275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25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214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18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148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112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2087" y="2421"/>
              <a:ext cx="960" cy="960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926715" y="16579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Dense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33595" y="2498725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633595" y="3044825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247005" y="250825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247005" y="305435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869305" y="250825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869305" y="305435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6488430" y="250317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488430" y="3049270"/>
            <a:ext cx="546100" cy="5461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2926715" y="24726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Sparse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0629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1589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3755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715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6564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5245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9691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06510" y="4465320"/>
            <a:ext cx="609600" cy="609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926715" y="45859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Payload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9320" y="3107690"/>
            <a:ext cx="1151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Storage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2311400" y="1747520"/>
            <a:ext cx="538480" cy="3178175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59630" y="1657985"/>
            <a:ext cx="665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rPr>
              <a:t>E1</a:t>
            </a:r>
            <a:endParaRPr lang="en-US" altLang="zh-CN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04080" y="2580005"/>
            <a:ext cx="414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60000"/>
                    <a:lumOff val="40000"/>
                  </a:schemeClr>
                </a:solidFill>
              </a:rPr>
              <a:t>0</a:t>
            </a:r>
            <a:endParaRPr lang="en-US" altLang="zh-CN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04080" y="4585970"/>
            <a:ext cx="575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6">
                    <a:lumMod val="60000"/>
                    <a:lumOff val="40000"/>
                  </a:schemeClr>
                </a:solidFill>
              </a:rPr>
              <a:t>C1</a:t>
            </a:r>
            <a:endParaRPr lang="en-US" altLang="zh-CN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02885" y="1657985"/>
            <a:ext cx="665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rPr>
              <a:t>E2</a:t>
            </a:r>
            <a:endParaRPr lang="en-US" altLang="zh-CN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19470" y="1657985"/>
            <a:ext cx="665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rPr>
              <a:t>E3</a:t>
            </a:r>
            <a:endParaRPr lang="en-US" altLang="zh-CN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704080" y="3143250"/>
            <a:ext cx="414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60000"/>
                    <a:lumOff val="40000"/>
                  </a:schemeClr>
                </a:solidFill>
              </a:rPr>
              <a:t>1</a:t>
            </a:r>
            <a:endParaRPr lang="en-US" altLang="zh-CN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325110" y="2580005"/>
            <a:ext cx="414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60000"/>
                    <a:lumOff val="40000"/>
                  </a:schemeClr>
                </a:solidFill>
              </a:rPr>
              <a:t>2</a:t>
            </a:r>
            <a:endParaRPr lang="en-US" altLang="zh-CN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274945" y="4585970"/>
            <a:ext cx="575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6">
                    <a:lumMod val="60000"/>
                    <a:lumOff val="40000"/>
                  </a:schemeClr>
                </a:solidFill>
              </a:rPr>
              <a:t>C2</a:t>
            </a:r>
            <a:endParaRPr lang="en-US" altLang="zh-CN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922645" y="4585970"/>
            <a:ext cx="575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6">
                    <a:lumMod val="60000"/>
                    <a:lumOff val="40000"/>
                  </a:schemeClr>
                </a:solidFill>
              </a:rPr>
              <a:t>C3</a:t>
            </a:r>
            <a:endParaRPr lang="en-US" altLang="zh-CN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573770" y="27393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删除</a:t>
            </a:r>
            <a:r>
              <a:rPr lang="en-US" altLang="zh-CN">
                <a:solidFill>
                  <a:schemeClr val="bg1"/>
                </a:solidFill>
              </a:rPr>
              <a:t>E2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122805" y="5353050"/>
            <a:ext cx="9077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可以看到。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Payload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内组件顺序和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Dense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总是一致的，因此，其内存总是紧密排列的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122805" y="5848350"/>
            <a:ext cx="954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>
                    <a:lumMod val="65000"/>
                  </a:schemeClr>
                </a:solidFill>
              </a:rPr>
              <a:t>其实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Payload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也是个二维数组，第二维大小是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PageSize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。在运行时按需分配一整块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Page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内存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03646 0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80729 0 " pathEditMode="relative" rAng="0" ptsTypes="">
                                      <p:cBhvr>
                                        <p:cTn id="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78646 -0.0810185 " pathEditMode="relative" rAng="0" ptsTypes="">
                                      <p:cBhvr>
                                        <p:cTn id="1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20312 0.0822222 " pathEditMode="relative" rAng="0" ptsTypes="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30208 0 " pathEditMode="relative" rAng="0" ptsTypes="">
                                      <p:cBhvr>
                                        <p:cTn id="3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5 0 " pathEditMode="relative" rAng="0" ptsTypes="">
                                      <p:cBhvr>
                                        <p:cTn id="3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3" grpId="0"/>
      <p:bldP spid="41" grpId="0"/>
      <p:bldP spid="23" grpId="1"/>
      <p:bldP spid="42" grpId="0"/>
      <p:bldP spid="43" grpId="0"/>
      <p:bldP spid="43" grpId="1"/>
      <p:bldP spid="44" grpId="0"/>
      <p:bldP spid="45" grpId="0"/>
      <p:bldP spid="44" grpId="1"/>
      <p:bldP spid="48" grpId="0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EnTT</a:t>
            </a:r>
            <a:r>
              <a:rPr lang="zh-CN" altLang="en-US" sz="2400">
                <a:solidFill>
                  <a:schemeClr val="bg1"/>
                </a:solidFill>
              </a:rPr>
              <a:t>：</a:t>
            </a:r>
            <a:r>
              <a:rPr lang="en-US" sz="2400">
                <a:solidFill>
                  <a:schemeClr val="bg1"/>
                </a:solidFill>
              </a:rPr>
              <a:t>Registry</a:t>
            </a:r>
            <a:r>
              <a:rPr lang="zh-CN" sz="2400">
                <a:solidFill>
                  <a:schemeClr val="bg1"/>
                </a:solidFill>
              </a:rPr>
              <a:t>实现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04160" y="2607945"/>
            <a:ext cx="5387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SparseSet           </a:t>
            </a:r>
            <a:r>
              <a:rPr lang="zh-CN" altLang="zh-CN">
                <a:solidFill>
                  <a:schemeClr val="bg1"/>
                </a:solidFill>
              </a:rPr>
              <a:t>用来存储</a:t>
            </a:r>
            <a:r>
              <a:rPr lang="en-US" altLang="zh-CN">
                <a:solidFill>
                  <a:schemeClr val="bg1"/>
                </a:solidFill>
              </a:rPr>
              <a:t>/</a:t>
            </a:r>
            <a:r>
              <a:rPr lang="zh-CN" altLang="en-US">
                <a:solidFill>
                  <a:schemeClr val="bg1"/>
                </a:solidFill>
              </a:rPr>
              <a:t>复用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04160" y="3159125"/>
            <a:ext cx="6030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Storage1             </a:t>
            </a:r>
            <a:r>
              <a:rPr lang="zh-CN" altLang="en-US">
                <a:solidFill>
                  <a:schemeClr val="bg1"/>
                </a:solidFill>
              </a:rPr>
              <a:t>用来存储附加在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上的组件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04160" y="3649345"/>
            <a:ext cx="1771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Storage2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04160" y="4140200"/>
            <a:ext cx="1771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Storage3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Tombstone</a:t>
            </a:r>
            <a:r>
              <a:rPr lang="zh-CN" altLang="en-US" sz="2400">
                <a:solidFill>
                  <a:schemeClr val="bg1"/>
                </a:solidFill>
              </a:rPr>
              <a:t>的实现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1460" y="2858135"/>
            <a:ext cx="931799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EnTT</a:t>
            </a:r>
            <a:r>
              <a:rPr lang="zh-CN" altLang="en-US">
                <a:solidFill>
                  <a:schemeClr val="bg1"/>
                </a:solidFill>
              </a:rPr>
              <a:t>是严谨的</a:t>
            </a:r>
            <a:r>
              <a:rPr lang="en-US" altLang="zh-CN">
                <a:solidFill>
                  <a:schemeClr val="bg1"/>
                </a:solidFill>
              </a:rPr>
              <a:t>C++</a:t>
            </a:r>
            <a:r>
              <a:rPr lang="zh-CN" altLang="en-US">
                <a:solidFill>
                  <a:schemeClr val="bg1"/>
                </a:solidFill>
              </a:rPr>
              <a:t>框架，由于在删除组件的时候需要移动组件（交换组件位置）。而此时会调用移动赋值运算符。那么当组件禁用了移动赋值怎么办呢？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此时，</a:t>
            </a:r>
            <a:r>
              <a:rPr lang="en-US" altLang="zh-CN">
                <a:solidFill>
                  <a:schemeClr val="bg1"/>
                </a:solidFill>
              </a:rPr>
              <a:t>EnTT</a:t>
            </a:r>
            <a:r>
              <a:rPr lang="zh-CN" altLang="en-US">
                <a:solidFill>
                  <a:schemeClr val="bg1"/>
                </a:solidFill>
              </a:rPr>
              <a:t>不会移动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和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。而是使用</a:t>
            </a:r>
            <a:r>
              <a:rPr lang="en-US" altLang="zh-CN">
                <a:solidFill>
                  <a:schemeClr val="bg1"/>
                </a:solidFill>
              </a:rPr>
              <a:t>Tombstone</a:t>
            </a:r>
            <a:r>
              <a:rPr lang="zh-CN" altLang="en-US">
                <a:solidFill>
                  <a:schemeClr val="bg1"/>
                </a:solidFill>
              </a:rPr>
              <a:t>作为占位符占在被删除的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位置上，然后调用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的析构函数。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这样会造成组件的内存空洞，但是严格的</a:t>
            </a:r>
            <a:r>
              <a:rPr lang="en-US" altLang="zh-CN">
                <a:solidFill>
                  <a:schemeClr val="bg1"/>
                </a:solidFill>
              </a:rPr>
              <a:t>C++</a:t>
            </a:r>
            <a:r>
              <a:rPr lang="zh-CN" altLang="en-US">
                <a:solidFill>
                  <a:schemeClr val="bg1"/>
                </a:solidFill>
              </a:rPr>
              <a:t>做法。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EnTT</a:t>
            </a:r>
            <a:r>
              <a:rPr lang="zh-CN" altLang="en-US" sz="2400">
                <a:solidFill>
                  <a:schemeClr val="bg1"/>
                </a:solidFill>
              </a:rPr>
              <a:t>：</a:t>
            </a:r>
            <a:r>
              <a:rPr lang="en-US" sz="2400">
                <a:solidFill>
                  <a:schemeClr val="bg1"/>
                </a:solidFill>
              </a:rPr>
              <a:t>System</a:t>
            </a:r>
            <a:r>
              <a:rPr lang="zh-CN" altLang="en-US" sz="2400">
                <a:solidFill>
                  <a:schemeClr val="bg1"/>
                </a:solidFill>
              </a:rPr>
              <a:t>实现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287905" y="2764155"/>
            <a:ext cx="79756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EnTT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</a:rPr>
              <a:t>没有实现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</a:rPr>
              <a:t>System</a:t>
            </a:r>
            <a:r>
              <a:rPr lang="zh-CN" altLang="en-US">
                <a:solidFill>
                  <a:schemeClr val="bg1"/>
                </a:solidFill>
              </a:rPr>
              <a:t>。你需要手动调用函数来模拟</a:t>
            </a:r>
            <a:r>
              <a:rPr lang="en-US" altLang="zh-CN">
                <a:solidFill>
                  <a:schemeClr val="bg1"/>
                </a:solidFill>
              </a:rPr>
              <a:t>System</a:t>
            </a:r>
            <a:endParaRPr lang="en-US" altLang="zh-CN">
              <a:solidFill>
                <a:schemeClr val="bg1"/>
              </a:solidFill>
            </a:endParaRPr>
          </a:p>
          <a:p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但有</a:t>
            </a:r>
            <a:r>
              <a:rPr lang="en-US" altLang="zh-CN">
                <a:solidFill>
                  <a:schemeClr val="bg1"/>
                </a:solidFill>
              </a:rPr>
              <a:t>Flow</a:t>
            </a:r>
            <a:r>
              <a:rPr lang="zh-CN" altLang="en-US">
                <a:solidFill>
                  <a:schemeClr val="bg1"/>
                </a:solidFill>
              </a:rPr>
              <a:t>系统，用于对给定任务排序，但也只是排序，执行还是你自己手动执行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以及</a:t>
            </a:r>
            <a:r>
              <a:rPr lang="en-US" altLang="zh-CN">
                <a:solidFill>
                  <a:schemeClr val="bg1"/>
                </a:solidFill>
              </a:rPr>
              <a:t>Process</a:t>
            </a:r>
            <a:r>
              <a:rPr lang="zh-CN" altLang="en-US">
                <a:solidFill>
                  <a:schemeClr val="bg1"/>
                </a:solidFill>
              </a:rPr>
              <a:t>系统，用于处理多帧任务（类似</a:t>
            </a:r>
            <a:r>
              <a:rPr lang="en-US" altLang="zh-CN">
                <a:solidFill>
                  <a:schemeClr val="bg1"/>
                </a:solidFill>
              </a:rPr>
              <a:t>Unity</a:t>
            </a:r>
            <a:r>
              <a:rPr lang="zh-CN" altLang="en-US">
                <a:solidFill>
                  <a:schemeClr val="bg1"/>
                </a:solidFill>
              </a:rPr>
              <a:t>的</a:t>
            </a:r>
            <a:r>
              <a:rPr lang="en-US" altLang="zh-CN">
                <a:solidFill>
                  <a:schemeClr val="bg1"/>
                </a:solidFill>
              </a:rPr>
              <a:t>Coroutine</a:t>
            </a:r>
            <a:r>
              <a:rPr lang="zh-CN" altLang="en-US">
                <a:solidFill>
                  <a:schemeClr val="bg1"/>
                </a:solidFill>
              </a:rPr>
              <a:t>）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3497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本视频中分析的</a:t>
            </a:r>
            <a:r>
              <a:rPr lang="en-US" altLang="zh-CN" sz="2400">
                <a:solidFill>
                  <a:schemeClr val="bg1"/>
                </a:solidFill>
              </a:rPr>
              <a:t>ECS</a:t>
            </a:r>
            <a:r>
              <a:rPr lang="zh-CN" altLang="en-US" sz="2400">
                <a:solidFill>
                  <a:schemeClr val="bg1"/>
                </a:solidFill>
              </a:rPr>
              <a:t>框架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5600" y="2162810"/>
            <a:ext cx="73285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/>
                </a:solidFill>
              </a:rPr>
              <a:t>Flecs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en-US" altLang="zh-CN" sz="1600">
                <a:solidFill>
                  <a:schemeClr val="bg2">
                    <a:lumMod val="75000"/>
                  </a:schemeClr>
                </a:solidFill>
              </a:rPr>
              <a:t>Archetype</a:t>
            </a:r>
            <a:r>
              <a:rPr lang="zh-CN" altLang="en-US" sz="1600">
                <a:solidFill>
                  <a:schemeClr val="bg2">
                    <a:lumMod val="7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bg2">
                    <a:lumMod val="75000"/>
                  </a:schemeClr>
                </a:solidFill>
              </a:rPr>
              <a:t>SparseSet</a:t>
            </a:r>
            <a:r>
              <a:rPr lang="zh-CN" altLang="en-US" sz="1600">
                <a:solidFill>
                  <a:schemeClr val="bg2">
                    <a:lumMod val="75000"/>
                  </a:schemeClr>
                </a:solidFill>
              </a:rPr>
              <a:t>混用的特性丰富的</a:t>
            </a:r>
            <a:r>
              <a:rPr lang="en-US" altLang="zh-CN" sz="1600">
                <a:solidFill>
                  <a:schemeClr val="bg2">
                    <a:lumMod val="75000"/>
                  </a:schemeClr>
                </a:solidFill>
              </a:rPr>
              <a:t>ECS</a:t>
            </a:r>
            <a:endParaRPr lang="en-US" altLang="zh-CN" sz="1600">
              <a:solidFill>
                <a:schemeClr val="bg2">
                  <a:lumMod val="75000"/>
                </a:schemeClr>
              </a:solidFill>
            </a:endParaRPr>
          </a:p>
          <a:p>
            <a:pPr indent="457200"/>
            <a:r>
              <a:rPr lang="zh-CN" altLang="en-US" sz="1600">
                <a:solidFill>
                  <a:schemeClr val="accent6">
                    <a:lumMod val="60000"/>
                    <a:lumOff val="40000"/>
                  </a:schemeClr>
                </a:solidFill>
              </a:rPr>
              <a:t>优点</a:t>
            </a:r>
            <a:r>
              <a:rPr lang="zh-CN" altLang="en-US" sz="1600">
                <a:solidFill>
                  <a:schemeClr val="bg2">
                    <a:lumMod val="75000"/>
                  </a:schemeClr>
                </a:solidFill>
              </a:rPr>
              <a:t>：除了</a:t>
            </a:r>
            <a:r>
              <a:rPr lang="en-US" altLang="zh-CN" sz="1600">
                <a:solidFill>
                  <a:schemeClr val="bg2">
                    <a:lumMod val="75000"/>
                  </a:schemeClr>
                </a:solidFill>
              </a:rPr>
              <a:t>ECS</a:t>
            </a:r>
            <a:r>
              <a:rPr lang="zh-CN" altLang="en-US" sz="1600">
                <a:solidFill>
                  <a:schemeClr val="bg2">
                    <a:lumMod val="75000"/>
                  </a:schemeClr>
                </a:solidFill>
              </a:rPr>
              <a:t>核心，还有很多应用相关封装和上层工具，生态好</a:t>
            </a:r>
            <a:endParaRPr lang="zh-CN" altLang="en-US" sz="1600">
              <a:solidFill>
                <a:schemeClr val="bg2">
                  <a:lumMod val="75000"/>
                </a:schemeClr>
              </a:solidFill>
            </a:endParaRPr>
          </a:p>
          <a:p>
            <a:pPr indent="457200"/>
            <a:r>
              <a:rPr lang="zh-CN" altLang="en-US" sz="1600">
                <a:solidFill>
                  <a:schemeClr val="accent2">
                    <a:lumMod val="75000"/>
                  </a:schemeClr>
                </a:solidFill>
              </a:rPr>
              <a:t>缺点</a:t>
            </a:r>
            <a:r>
              <a:rPr lang="zh-CN" altLang="en-US" sz="1600">
                <a:solidFill>
                  <a:schemeClr val="bg2">
                    <a:lumMod val="75000"/>
                  </a:schemeClr>
                </a:solidFill>
              </a:rPr>
              <a:t>：核心由纯</a:t>
            </a:r>
            <a:r>
              <a:rPr lang="en-US" altLang="zh-CN" sz="1600">
                <a:solidFill>
                  <a:schemeClr val="bg2">
                    <a:lumMod val="75000"/>
                  </a:schemeClr>
                </a:solidFill>
              </a:rPr>
              <a:t>C</a:t>
            </a:r>
            <a:r>
              <a:rPr lang="zh-CN" altLang="en-US" sz="1600">
                <a:solidFill>
                  <a:schemeClr val="bg2">
                    <a:lumMod val="75000"/>
                  </a:schemeClr>
                </a:solidFill>
              </a:rPr>
              <a:t>编写，源码晦涩难懂，还有作者自研的</a:t>
            </a:r>
            <a:r>
              <a:rPr lang="en-US" altLang="zh-CN" sz="1600">
                <a:solidFill>
                  <a:schemeClr val="bg2">
                    <a:lumMod val="75000"/>
                  </a:schemeClr>
                </a:solidFill>
              </a:rPr>
              <a:t>Query VM</a:t>
            </a:r>
            <a:endParaRPr lang="en-US" altLang="zh-CN" sz="160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5600" y="3337560"/>
            <a:ext cx="77247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600">
                <a:solidFill>
                  <a:schemeClr val="bg1"/>
                </a:solidFill>
              </a:rPr>
              <a:t>EnTT</a:t>
            </a:r>
            <a:r>
              <a:rPr lang="zh-CN" altLang="en-US" sz="1600">
                <a:solidFill>
                  <a:schemeClr val="bg1"/>
                </a:solidFill>
              </a:rPr>
              <a:t>：基于</a:t>
            </a:r>
            <a:r>
              <a:rPr lang="en-US" altLang="zh-CN" sz="1600">
                <a:solidFill>
                  <a:schemeClr val="bg1"/>
                </a:solidFill>
              </a:rPr>
              <a:t>SparseSet</a:t>
            </a:r>
            <a:r>
              <a:rPr lang="zh-CN" altLang="en-US" sz="1600">
                <a:solidFill>
                  <a:schemeClr val="bg1"/>
                </a:solidFill>
              </a:rPr>
              <a:t>的现代化</a:t>
            </a:r>
            <a:r>
              <a:rPr lang="en-US" altLang="zh-CN" sz="1600">
                <a:solidFill>
                  <a:schemeClr val="bg1"/>
                </a:solidFill>
              </a:rPr>
              <a:t>ECS</a:t>
            </a:r>
            <a:r>
              <a:rPr lang="zh-CN" altLang="en-US" sz="1600">
                <a:solidFill>
                  <a:schemeClr val="bg1"/>
                </a:solidFill>
              </a:rPr>
              <a:t>框架</a:t>
            </a:r>
            <a:endParaRPr lang="zh-CN" altLang="en-US" sz="1600">
              <a:solidFill>
                <a:schemeClr val="bg1"/>
              </a:solidFill>
            </a:endParaRPr>
          </a:p>
          <a:p>
            <a:pPr indent="457200"/>
            <a:r>
              <a:rPr lang="zh-CN" altLang="en-US" sz="1600">
                <a:solidFill>
                  <a:schemeClr val="accent6">
                    <a:lumMod val="60000"/>
                    <a:lumOff val="40000"/>
                  </a:schemeClr>
                </a:solidFill>
              </a:rPr>
              <a:t>优点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核心逻辑简单（只有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</a:rPr>
              <a:t>SparseSet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），使用现代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</a:rPr>
              <a:t>C++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编写（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</a:rPr>
              <a:t>C++20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），源码含有大量现代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</a:rPr>
              <a:t>C++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标准实践</a:t>
            </a:r>
            <a:endParaRPr lang="zh-CN" altLang="en-US" sz="1600">
              <a:solidFill>
                <a:schemeClr val="bg1">
                  <a:lumMod val="75000"/>
                </a:schemeClr>
              </a:solidFill>
            </a:endParaRPr>
          </a:p>
          <a:p>
            <a:pPr indent="457200"/>
            <a:r>
              <a:rPr lang="zh-CN" altLang="en-US" sz="1600">
                <a:solidFill>
                  <a:schemeClr val="accent2">
                    <a:lumMod val="75000"/>
                  </a:schemeClr>
                </a:solidFill>
              </a:rPr>
              <a:t>缺点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</a:rPr>
              <a:t>C++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模板使用较多，模板眩晕症患者容易中招。除了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</a:rPr>
              <a:t>ECS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核心较少有更高层的应用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</a:rPr>
              <a:t>/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工具封装</a:t>
            </a:r>
            <a:endParaRPr lang="zh-CN" altLang="en-US" sz="160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" name="F35B0BEE-F18A-47BB-8FCB-E00DA2F2635D-4" descr="C:/Users/visualgmq/AppData/Local/Temp/wpp.rvVNuIwpp"/>
          <p:cNvPicPr/>
          <p:nvPr/>
        </p:nvPicPr>
        <p:blipFill>
          <a:blip r:embed="rId1"/>
          <a:stretch>
            <a:fillRect/>
          </a:stretch>
        </p:blipFill>
        <p:spPr>
          <a:xfrm>
            <a:off x="8116253" y="2068195"/>
            <a:ext cx="2475865" cy="92456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10" name="F35B0BEE-F18A-47BB-8FCB-E00DA2F2635D-5" descr="C:/Users/visualgmq/AppData/Local/Temp/wpp.sLdxeEwpp"/>
          <p:cNvPicPr/>
          <p:nvPr/>
        </p:nvPicPr>
        <p:blipFill>
          <a:blip r:embed="rId2"/>
          <a:stretch>
            <a:fillRect/>
          </a:stretch>
        </p:blipFill>
        <p:spPr>
          <a:xfrm>
            <a:off x="9284970" y="3464878"/>
            <a:ext cx="2221230" cy="92392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EnTT</a:t>
            </a:r>
            <a:r>
              <a:rPr lang="zh-CN" altLang="en-US" sz="2400">
                <a:solidFill>
                  <a:schemeClr val="bg1"/>
                </a:solidFill>
              </a:rPr>
              <a:t>：</a:t>
            </a:r>
            <a:r>
              <a:rPr lang="en-US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实现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93875" y="1717675"/>
            <a:ext cx="89173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EnTT</a:t>
            </a:r>
            <a:r>
              <a:rPr lang="zh-CN" altLang="en-US">
                <a:solidFill>
                  <a:schemeClr val="bg1"/>
                </a:solidFill>
              </a:rPr>
              <a:t>的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有两个：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1. view</a:t>
            </a:r>
            <a:r>
              <a:rPr lang="zh-CN" altLang="en-US">
                <a:solidFill>
                  <a:schemeClr val="bg1"/>
                </a:solidFill>
              </a:rPr>
              <a:t>：编译时确定组件类型（主要使用）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2. runtime_view</a:t>
            </a:r>
            <a:r>
              <a:rPr lang="zh-CN" altLang="en-US">
                <a:solidFill>
                  <a:schemeClr val="bg1"/>
                </a:solidFill>
              </a:rPr>
              <a:t>：运行时确定组件类型（主要用在游戏工具中。比如在编辑器中，用户勾选了某个组件，你进行此组件的显示；或者用来对某些已选组件序列化）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3875" y="3519170"/>
            <a:ext cx="89173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view</a:t>
            </a:r>
            <a:r>
              <a:rPr lang="zh-CN" altLang="en-US">
                <a:solidFill>
                  <a:schemeClr val="bg1"/>
                </a:solidFill>
              </a:rPr>
              <a:t>的工作流程：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1. </a:t>
            </a:r>
            <a:r>
              <a:rPr lang="zh-CN" altLang="en-US">
                <a:solidFill>
                  <a:schemeClr val="bg1"/>
                </a:solidFill>
              </a:rPr>
              <a:t>选取包含包含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最少的那个组件的</a:t>
            </a:r>
            <a:r>
              <a:rPr lang="en-US" altLang="zh-CN">
                <a:solidFill>
                  <a:schemeClr val="bg1"/>
                </a:solidFill>
              </a:rPr>
              <a:t>storage</a:t>
            </a:r>
            <a:endParaRPr lang="en-US" altLang="zh-CN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2. </a:t>
            </a:r>
            <a:r>
              <a:rPr lang="zh-CN" altLang="en-US">
                <a:solidFill>
                  <a:schemeClr val="bg1"/>
                </a:solidFill>
              </a:rPr>
              <a:t>从头开始遍历</a:t>
            </a:r>
            <a:r>
              <a:rPr lang="en-US" altLang="zh-CN">
                <a:solidFill>
                  <a:schemeClr val="bg1"/>
                </a:solidFill>
              </a:rPr>
              <a:t>storage</a:t>
            </a:r>
            <a:r>
              <a:rPr lang="zh-CN" altLang="en-US">
                <a:solidFill>
                  <a:schemeClr val="bg1"/>
                </a:solidFill>
              </a:rPr>
              <a:t>中的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endParaRPr lang="en-US" altLang="zh-CN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3. </a:t>
            </a:r>
            <a:r>
              <a:rPr lang="zh-CN" altLang="en-US">
                <a:solidFill>
                  <a:schemeClr val="bg1"/>
                </a:solidFill>
              </a:rPr>
              <a:t>使用此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尝试查找其他指定的组件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4. </a:t>
            </a:r>
            <a:r>
              <a:rPr lang="zh-CN" altLang="en-US">
                <a:solidFill>
                  <a:schemeClr val="bg1"/>
                </a:solidFill>
              </a:rPr>
              <a:t>如果没有，跳过此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得到下一个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。直到得到符合条件的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为止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5. </a:t>
            </a:r>
            <a:r>
              <a:rPr lang="zh-CN" altLang="en-US">
                <a:solidFill>
                  <a:schemeClr val="bg1"/>
                </a:solidFill>
              </a:rPr>
              <a:t>得到此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的所有组件，并返回给用户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2105" y="1167765"/>
            <a:ext cx="7654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>
                    <a:lumMod val="95000"/>
                  </a:schemeClr>
                </a:solidFill>
              </a:rPr>
              <a:t>Archetype</a:t>
            </a:r>
            <a:r>
              <a:rPr lang="zh-CN" altLang="zh-CN">
                <a:solidFill>
                  <a:schemeClr val="bg1">
                    <a:lumMod val="95000"/>
                  </a:schemeClr>
                </a:solidFill>
              </a:rPr>
              <a:t>是一种将所有附加在</a:t>
            </a:r>
            <a:r>
              <a:rPr lang="en-US" altLang="zh-CN">
                <a:solidFill>
                  <a:schemeClr val="bg1">
                    <a:lumMod val="95000"/>
                  </a:schemeClr>
                </a:solidFill>
              </a:rPr>
              <a:t>Entity</a:t>
            </a:r>
            <a:r>
              <a:rPr lang="zh-CN" altLang="en-US">
                <a:solidFill>
                  <a:schemeClr val="bg1">
                    <a:lumMod val="95000"/>
                  </a:schemeClr>
                </a:solidFill>
              </a:rPr>
              <a:t>上的组件组合在一起的技术</a:t>
            </a:r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6610" y="2058035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2230" y="2058035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90390" y="2058035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06010" y="2058035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3440" y="2131695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E1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29380" y="2131695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E2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20235" y="2131695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E3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11725" y="2131695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E4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6610" y="2591435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790825" y="2647315"/>
            <a:ext cx="495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C1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6610" y="3112770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74770" y="2591435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4770" y="3112770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92930" y="2591435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92930" y="3112770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11090" y="2591435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911090" y="3112770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790825" y="3142615"/>
            <a:ext cx="495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C2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86125" y="2659380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C11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10000" y="2658745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C12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47845" y="2659380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C13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48860" y="2658745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C14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79775" y="3190240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C21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03650" y="3189605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C22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341495" y="3190240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C23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42510" y="3189605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C24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11975" y="2058035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427595" y="2058035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948805" y="2131695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E8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84745" y="2131695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E9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11975" y="2591435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911975" y="3112770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430135" y="2591435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430135" y="3112770"/>
            <a:ext cx="515620" cy="51562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6851650" y="2659380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C31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65365" y="2658745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C32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863080" y="3190240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C41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359015" y="3189605"/>
            <a:ext cx="65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C42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79105" y="2647315"/>
            <a:ext cx="495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C3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097520" y="3189605"/>
            <a:ext cx="495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C4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>
            <a:off x="5439410" y="3090545"/>
            <a:ext cx="1490345" cy="8890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573395" y="2659380"/>
            <a:ext cx="1430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remove C1 C2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add C3 C4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 flipH="1" flipV="1">
            <a:off x="5426075" y="3256280"/>
            <a:ext cx="1485900" cy="4445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5497195" y="3326130"/>
            <a:ext cx="1292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remove C3 C4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add C1 C2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000625" y="471678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516245" y="471678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5037455" y="4790440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E5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573395" y="4790440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E6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31865" y="471678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6089015" y="4790440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E7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273675" y="5232400"/>
            <a:ext cx="40640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bg1"/>
                </a:solidFill>
              </a:rPr>
              <a:t>Root Table</a:t>
            </a:r>
            <a:endParaRPr lang="en-US" altLang="zh-CN" sz="1200">
              <a:solidFill>
                <a:schemeClr val="bg1"/>
              </a:solidFill>
            </a:endParaRPr>
          </a:p>
        </p:txBody>
      </p:sp>
      <p:cxnSp>
        <p:nvCxnSpPr>
          <p:cNvPr id="66" name="直接箭头连接符 65"/>
          <p:cNvCxnSpPr>
            <a:stCxn id="52" idx="0"/>
          </p:cNvCxnSpPr>
          <p:nvPr/>
        </p:nvCxnSpPr>
        <p:spPr>
          <a:xfrm flipH="1" flipV="1">
            <a:off x="4384675" y="3624580"/>
            <a:ext cx="1389380" cy="1092200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 rot="2280000">
            <a:off x="4775200" y="3971925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add C1 C2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9" name="直接箭头连接符 68"/>
          <p:cNvCxnSpPr/>
          <p:nvPr/>
        </p:nvCxnSpPr>
        <p:spPr>
          <a:xfrm>
            <a:off x="4218940" y="3615690"/>
            <a:ext cx="1386840" cy="1081405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 rot="2280000">
            <a:off x="4110990" y="4198620"/>
            <a:ext cx="140017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remove C1 C2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</a:t>
            </a:r>
            <a:endParaRPr lang="zh-CN" sz="240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22575" y="1080770"/>
            <a:ext cx="6546850" cy="3449955"/>
            <a:chOff x="4395" y="3241"/>
            <a:chExt cx="10310" cy="5433"/>
          </a:xfrm>
        </p:grpSpPr>
        <p:sp>
          <p:nvSpPr>
            <p:cNvPr id="5" name="矩形 4"/>
            <p:cNvSpPr/>
            <p:nvPr/>
          </p:nvSpPr>
          <p:spPr>
            <a:xfrm>
              <a:off x="5286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098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914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726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44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E1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88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E2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61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E3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735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E4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286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395" y="416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286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102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102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918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918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734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734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395" y="494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175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000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47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636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65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990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837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626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85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1697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943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E3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787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E4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0885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0885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1701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1701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790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1599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0808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589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2723" y="416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2752" y="5023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cxnSp>
          <p:nvCxnSpPr>
            <p:cNvPr id="47" name="直接箭头连接符 46"/>
            <p:cNvCxnSpPr/>
            <p:nvPr/>
          </p:nvCxnSpPr>
          <p:spPr>
            <a:xfrm>
              <a:off x="8566" y="4867"/>
              <a:ext cx="2347" cy="14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8777" y="4142"/>
              <a:ext cx="227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C3 C4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49" name="直接箭头连接符 48"/>
            <p:cNvCxnSpPr/>
            <p:nvPr/>
          </p:nvCxnSpPr>
          <p:spPr>
            <a:xfrm flipH="1" flipV="1">
              <a:off x="8545" y="5128"/>
              <a:ext cx="2340" cy="7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50" name="文本框 49"/>
            <p:cNvSpPr txBox="1"/>
            <p:nvPr/>
          </p:nvSpPr>
          <p:spPr>
            <a:xfrm>
              <a:off x="8657" y="5238"/>
              <a:ext cx="20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C3 C4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875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8687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933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E5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777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E6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9499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9589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E7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8305" y="8240"/>
              <a:ext cx="640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bg1"/>
                  </a:solidFill>
                </a:rPr>
                <a:t>Root Table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cxnSp>
          <p:nvCxnSpPr>
            <p:cNvPr id="66" name="直接箭头连接符 65"/>
            <p:cNvCxnSpPr>
              <a:stCxn id="52" idx="0"/>
            </p:cNvCxnSpPr>
            <p:nvPr/>
          </p:nvCxnSpPr>
          <p:spPr>
            <a:xfrm flipH="1" flipV="1">
              <a:off x="6905" y="5708"/>
              <a:ext cx="2188" cy="1720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68" name="文本框 67"/>
            <p:cNvSpPr txBox="1"/>
            <p:nvPr/>
          </p:nvSpPr>
          <p:spPr>
            <a:xfrm rot="2280000">
              <a:off x="7520" y="6255"/>
              <a:ext cx="1598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69" name="直接箭头连接符 68"/>
            <p:cNvCxnSpPr/>
            <p:nvPr/>
          </p:nvCxnSpPr>
          <p:spPr>
            <a:xfrm>
              <a:off x="6644" y="5694"/>
              <a:ext cx="2184" cy="1703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 rot="2280000">
              <a:off x="6474" y="6612"/>
              <a:ext cx="22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57730" y="4750435"/>
            <a:ext cx="846264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其中的每个</a:t>
            </a:r>
            <a:r>
              <a:rPr lang="en-US" altLang="zh-CN">
                <a:solidFill>
                  <a:schemeClr val="bg1"/>
                </a:solidFill>
              </a:rPr>
              <a:t>“</a:t>
            </a:r>
            <a:r>
              <a:rPr lang="zh-CN" altLang="en-US">
                <a:solidFill>
                  <a:schemeClr val="bg1"/>
                </a:solidFill>
              </a:rPr>
              <a:t>块</a:t>
            </a:r>
            <a:r>
              <a:rPr lang="en-US" altLang="zh-CN">
                <a:solidFill>
                  <a:schemeClr val="bg1"/>
                </a:solidFill>
              </a:rPr>
              <a:t>”</a:t>
            </a:r>
            <a:r>
              <a:rPr lang="zh-CN" altLang="en-US">
                <a:solidFill>
                  <a:schemeClr val="bg1"/>
                </a:solidFill>
              </a:rPr>
              <a:t>称为</a:t>
            </a:r>
            <a:r>
              <a:rPr lang="en-US" altLang="zh-CN">
                <a:solidFill>
                  <a:schemeClr val="bg1"/>
                </a:solidFill>
              </a:rPr>
              <a:t>Archetype</a:t>
            </a:r>
            <a:r>
              <a:rPr lang="zh-CN" altLang="en-US">
                <a:solidFill>
                  <a:schemeClr val="bg1"/>
                </a:solidFill>
              </a:rPr>
              <a:t>（或</a:t>
            </a:r>
            <a:r>
              <a:rPr lang="en-US" altLang="zh-CN">
                <a:solidFill>
                  <a:schemeClr val="bg1"/>
                </a:solidFill>
              </a:rPr>
              <a:t>Table,Flecs</a:t>
            </a:r>
            <a:r>
              <a:rPr lang="zh-CN" altLang="en-US">
                <a:solidFill>
                  <a:schemeClr val="bg1"/>
                </a:solidFill>
              </a:rPr>
              <a:t>中），其包含所有含有相同组件的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zh-CN">
                <a:solidFill>
                  <a:schemeClr val="bg1"/>
                </a:solidFill>
              </a:rPr>
              <a:t>及组件</a:t>
            </a:r>
            <a:r>
              <a:rPr lang="zh-CN" altLang="en-US">
                <a:solidFill>
                  <a:schemeClr val="bg1"/>
                </a:solidFill>
              </a:rPr>
              <a:t>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在内存中就如图所示：以一个二维矩阵（或数组）存储，矩阵的每个列是一个线性表，存储和某个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相关联的所有组件。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不同的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之间用</a:t>
            </a:r>
            <a:r>
              <a:rPr lang="en-US" altLang="zh-CN">
                <a:solidFill>
                  <a:schemeClr val="bg1"/>
                </a:solidFill>
              </a:rPr>
              <a:t>Edge</a:t>
            </a:r>
            <a:r>
              <a:rPr lang="zh-CN" altLang="en-US">
                <a:solidFill>
                  <a:schemeClr val="bg1"/>
                </a:solidFill>
              </a:rPr>
              <a:t>链接。</a:t>
            </a:r>
            <a:r>
              <a:rPr lang="en-US" altLang="zh-CN">
                <a:solidFill>
                  <a:schemeClr val="bg1"/>
                </a:solidFill>
              </a:rPr>
              <a:t>Edge</a:t>
            </a:r>
            <a:r>
              <a:rPr lang="zh-CN" altLang="en-US">
                <a:solidFill>
                  <a:schemeClr val="bg1"/>
                </a:solidFill>
              </a:rPr>
              <a:t>上记录两个表之间的组件差异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57730" y="4750435"/>
            <a:ext cx="846264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正如上图所示，</a:t>
            </a:r>
            <a:r>
              <a:rPr lang="en-US" altLang="zh-CN">
                <a:solidFill>
                  <a:schemeClr val="bg1"/>
                </a:solidFill>
              </a:rPr>
              <a:t>Archetype</a:t>
            </a:r>
            <a:r>
              <a:rPr lang="zh-CN" altLang="en-US">
                <a:solidFill>
                  <a:schemeClr val="bg1"/>
                </a:solidFill>
              </a:rPr>
              <a:t>有如下特点：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1. </a:t>
            </a:r>
            <a:r>
              <a:rPr lang="zh-CN" altLang="en-US">
                <a:solidFill>
                  <a:schemeClr val="bg1"/>
                </a:solidFill>
              </a:rPr>
              <a:t>拥有相同组件的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在内存中放置在一起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2. </a:t>
            </a:r>
            <a:r>
              <a:rPr lang="zh-CN" altLang="en-US">
                <a:solidFill>
                  <a:schemeClr val="bg1"/>
                </a:solidFill>
              </a:rPr>
              <a:t>当增加</a:t>
            </a:r>
            <a:r>
              <a:rPr lang="en-US" altLang="zh-CN">
                <a:solidFill>
                  <a:schemeClr val="bg1"/>
                </a:solidFill>
              </a:rPr>
              <a:t>/</a:t>
            </a:r>
            <a:r>
              <a:rPr lang="zh-CN" altLang="en-US">
                <a:solidFill>
                  <a:schemeClr val="bg1"/>
                </a:solidFill>
              </a:rPr>
              <a:t>删除组件时，将目标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迁移到其他的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中，而不是在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中增加一行。也就是说，当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创建完毕，他的行数将不会增加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3. </a:t>
            </a:r>
            <a:r>
              <a:rPr lang="zh-CN" altLang="en-US">
                <a:solidFill>
                  <a:schemeClr val="bg1"/>
                </a:solidFill>
              </a:rPr>
              <a:t>当然，同一个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不可能出现在不同的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中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22575" y="1080770"/>
            <a:ext cx="6546850" cy="3449955"/>
            <a:chOff x="4395" y="3241"/>
            <a:chExt cx="10310" cy="5433"/>
          </a:xfrm>
        </p:grpSpPr>
        <p:sp>
          <p:nvSpPr>
            <p:cNvPr id="34" name="矩形 33"/>
            <p:cNvSpPr/>
            <p:nvPr/>
          </p:nvSpPr>
          <p:spPr>
            <a:xfrm>
              <a:off x="5286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6098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914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7726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344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E1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188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E2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961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E3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735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E4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286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395" y="416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286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6102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102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6918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6918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7734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7734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4395" y="494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175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000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847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7636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165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990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6837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626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0885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11697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0943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E3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1787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E4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0885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10885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11701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11701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0790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1599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0808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1589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2723" y="416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2752" y="5023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cxnSp>
          <p:nvCxnSpPr>
            <p:cNvPr id="101" name="直接箭头连接符 100"/>
            <p:cNvCxnSpPr/>
            <p:nvPr/>
          </p:nvCxnSpPr>
          <p:spPr>
            <a:xfrm>
              <a:off x="8566" y="4867"/>
              <a:ext cx="2347" cy="14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02" name="文本框 101"/>
            <p:cNvSpPr txBox="1"/>
            <p:nvPr/>
          </p:nvSpPr>
          <p:spPr>
            <a:xfrm>
              <a:off x="8777" y="4142"/>
              <a:ext cx="227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C3 C4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103" name="直接箭头连接符 102"/>
            <p:cNvCxnSpPr/>
            <p:nvPr/>
          </p:nvCxnSpPr>
          <p:spPr>
            <a:xfrm flipH="1" flipV="1">
              <a:off x="8545" y="5128"/>
              <a:ext cx="2340" cy="7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04" name="文本框 103"/>
            <p:cNvSpPr txBox="1"/>
            <p:nvPr/>
          </p:nvSpPr>
          <p:spPr>
            <a:xfrm>
              <a:off x="8657" y="5238"/>
              <a:ext cx="20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C3 C4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7875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8687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7933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E5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8777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E6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9499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9589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E7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8305" y="8240"/>
              <a:ext cx="640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bg1"/>
                  </a:solidFill>
                </a:rPr>
                <a:t>Root Table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cxnSp>
          <p:nvCxnSpPr>
            <p:cNvPr id="112" name="直接箭头连接符 111"/>
            <p:cNvCxnSpPr>
              <a:stCxn id="106" idx="0"/>
            </p:cNvCxnSpPr>
            <p:nvPr/>
          </p:nvCxnSpPr>
          <p:spPr>
            <a:xfrm flipH="1" flipV="1">
              <a:off x="6905" y="5708"/>
              <a:ext cx="2188" cy="1720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13" name="文本框 112"/>
            <p:cNvSpPr txBox="1"/>
            <p:nvPr/>
          </p:nvSpPr>
          <p:spPr>
            <a:xfrm rot="2280000">
              <a:off x="7520" y="6255"/>
              <a:ext cx="1598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114" name="直接箭头连接符 113"/>
            <p:cNvCxnSpPr/>
            <p:nvPr/>
          </p:nvCxnSpPr>
          <p:spPr>
            <a:xfrm>
              <a:off x="6644" y="5694"/>
              <a:ext cx="2184" cy="1703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15" name="文本框 114"/>
            <p:cNvSpPr txBox="1"/>
            <p:nvPr/>
          </p:nvSpPr>
          <p:spPr>
            <a:xfrm rot="2280000">
              <a:off x="6474" y="6612"/>
              <a:ext cx="22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57730" y="4880610"/>
            <a:ext cx="8462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创建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时，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上没有任何组件，此时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存在</a:t>
            </a:r>
            <a:r>
              <a:rPr lang="en-US" altLang="zh-CN">
                <a:solidFill>
                  <a:schemeClr val="bg1"/>
                </a:solidFill>
              </a:rPr>
              <a:t>Root Table</a:t>
            </a:r>
            <a:r>
              <a:rPr lang="zh-CN" altLang="en-US">
                <a:solidFill>
                  <a:schemeClr val="bg1"/>
                </a:solidFill>
              </a:rPr>
              <a:t>中。这是所有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诞生的地方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22575" y="1080770"/>
            <a:ext cx="6546850" cy="3449955"/>
            <a:chOff x="4395" y="3241"/>
            <a:chExt cx="10310" cy="5433"/>
          </a:xfrm>
        </p:grpSpPr>
        <p:sp>
          <p:nvSpPr>
            <p:cNvPr id="34" name="矩形 33"/>
            <p:cNvSpPr/>
            <p:nvPr/>
          </p:nvSpPr>
          <p:spPr>
            <a:xfrm>
              <a:off x="5286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6098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914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7726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344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E1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188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E2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961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E3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735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E4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286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395" y="416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286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6102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102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6918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6918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7734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7734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4395" y="494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175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000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847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7636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165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990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6837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626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0885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11697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0943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E3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1787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E4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0885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10885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11701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11701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0790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1599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0808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1589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2723" y="416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2752" y="5023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cxnSp>
          <p:nvCxnSpPr>
            <p:cNvPr id="101" name="直接箭头连接符 100"/>
            <p:cNvCxnSpPr/>
            <p:nvPr/>
          </p:nvCxnSpPr>
          <p:spPr>
            <a:xfrm>
              <a:off x="8566" y="4867"/>
              <a:ext cx="2347" cy="14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02" name="文本框 101"/>
            <p:cNvSpPr txBox="1"/>
            <p:nvPr/>
          </p:nvSpPr>
          <p:spPr>
            <a:xfrm>
              <a:off x="8777" y="4142"/>
              <a:ext cx="227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C3 C4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103" name="直接箭头连接符 102"/>
            <p:cNvCxnSpPr/>
            <p:nvPr/>
          </p:nvCxnSpPr>
          <p:spPr>
            <a:xfrm flipH="1" flipV="1">
              <a:off x="8545" y="5128"/>
              <a:ext cx="2340" cy="7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04" name="文本框 103"/>
            <p:cNvSpPr txBox="1"/>
            <p:nvPr/>
          </p:nvSpPr>
          <p:spPr>
            <a:xfrm>
              <a:off x="8657" y="5238"/>
              <a:ext cx="20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C3 C4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7875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8687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7933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E5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8777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E6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9499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9589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E7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8305" y="8240"/>
              <a:ext cx="640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bg1"/>
                  </a:solidFill>
                </a:rPr>
                <a:t>Root Table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cxnSp>
          <p:nvCxnSpPr>
            <p:cNvPr id="112" name="直接箭头连接符 111"/>
            <p:cNvCxnSpPr>
              <a:stCxn id="106" idx="0"/>
            </p:cNvCxnSpPr>
            <p:nvPr/>
          </p:nvCxnSpPr>
          <p:spPr>
            <a:xfrm flipH="1" flipV="1">
              <a:off x="6905" y="5708"/>
              <a:ext cx="2188" cy="1720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13" name="文本框 112"/>
            <p:cNvSpPr txBox="1"/>
            <p:nvPr/>
          </p:nvSpPr>
          <p:spPr>
            <a:xfrm rot="2280000">
              <a:off x="7520" y="6255"/>
              <a:ext cx="1598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114" name="直接箭头连接符 113"/>
            <p:cNvCxnSpPr/>
            <p:nvPr/>
          </p:nvCxnSpPr>
          <p:spPr>
            <a:xfrm>
              <a:off x="6644" y="5694"/>
              <a:ext cx="2184" cy="1703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15" name="文本框 114"/>
            <p:cNvSpPr txBox="1"/>
            <p:nvPr/>
          </p:nvSpPr>
          <p:spPr>
            <a:xfrm rot="2280000">
              <a:off x="6474" y="6612"/>
              <a:ext cx="22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57730" y="4880610"/>
            <a:ext cx="8462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当给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附加组件时，首先查找符合条件的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，然后往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中插入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和新组件（老组件一并迁移过来），并给两个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之间添加</a:t>
            </a:r>
            <a:r>
              <a:rPr lang="en-US" altLang="zh-CN">
                <a:solidFill>
                  <a:schemeClr val="bg1"/>
                </a:solidFill>
              </a:rPr>
              <a:t>Edge</a:t>
            </a:r>
            <a:endParaRPr lang="en-US" altLang="zh-CN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22575" y="1080770"/>
            <a:ext cx="6546850" cy="3449955"/>
            <a:chOff x="4395" y="3241"/>
            <a:chExt cx="10310" cy="5433"/>
          </a:xfrm>
        </p:grpSpPr>
        <p:sp>
          <p:nvSpPr>
            <p:cNvPr id="34" name="矩形 33"/>
            <p:cNvSpPr/>
            <p:nvPr/>
          </p:nvSpPr>
          <p:spPr>
            <a:xfrm>
              <a:off x="5286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6098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914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7726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344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E1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188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E2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961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E3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735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E4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286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395" y="416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286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6102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102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6918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6918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7734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7734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4395" y="494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175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000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847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7636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165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990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6837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626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0885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11697" y="3241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0943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E3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1787" y="3357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E4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0885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10885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11701" y="408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11701" y="490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0790" y="4188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1599" y="4187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0808" y="5024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1589" y="5023"/>
              <a:ext cx="103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2723" y="4169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2752" y="5023"/>
              <a:ext cx="7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C4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cxnSp>
          <p:nvCxnSpPr>
            <p:cNvPr id="101" name="直接箭头连接符 100"/>
            <p:cNvCxnSpPr/>
            <p:nvPr/>
          </p:nvCxnSpPr>
          <p:spPr>
            <a:xfrm>
              <a:off x="8566" y="4867"/>
              <a:ext cx="2347" cy="14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02" name="文本框 101"/>
            <p:cNvSpPr txBox="1"/>
            <p:nvPr/>
          </p:nvSpPr>
          <p:spPr>
            <a:xfrm>
              <a:off x="8777" y="4142"/>
              <a:ext cx="227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C3 C4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103" name="直接箭头连接符 102"/>
            <p:cNvCxnSpPr/>
            <p:nvPr/>
          </p:nvCxnSpPr>
          <p:spPr>
            <a:xfrm flipH="1" flipV="1">
              <a:off x="8545" y="5128"/>
              <a:ext cx="2340" cy="7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04" name="文本框 103"/>
            <p:cNvSpPr txBox="1"/>
            <p:nvPr/>
          </p:nvSpPr>
          <p:spPr>
            <a:xfrm>
              <a:off x="8657" y="5238"/>
              <a:ext cx="20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C3 C4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7875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8687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7933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E5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8777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E6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9499" y="7428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9589" y="7544"/>
              <a:ext cx="8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E7</a:t>
              </a:r>
              <a:endPara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8305" y="8240"/>
              <a:ext cx="640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bg1"/>
                  </a:solidFill>
                </a:rPr>
                <a:t>Root Table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cxnSp>
          <p:nvCxnSpPr>
            <p:cNvPr id="112" name="直接箭头连接符 111"/>
            <p:cNvCxnSpPr>
              <a:stCxn id="106" idx="0"/>
            </p:cNvCxnSpPr>
            <p:nvPr/>
          </p:nvCxnSpPr>
          <p:spPr>
            <a:xfrm flipH="1" flipV="1">
              <a:off x="6905" y="5708"/>
              <a:ext cx="2188" cy="1720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13" name="文本框 112"/>
            <p:cNvSpPr txBox="1"/>
            <p:nvPr/>
          </p:nvSpPr>
          <p:spPr>
            <a:xfrm rot="2280000">
              <a:off x="7520" y="6255"/>
              <a:ext cx="1598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add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114" name="直接箭头连接符 113"/>
            <p:cNvCxnSpPr/>
            <p:nvPr/>
          </p:nvCxnSpPr>
          <p:spPr>
            <a:xfrm>
              <a:off x="6644" y="5694"/>
              <a:ext cx="2184" cy="1703"/>
            </a:xfrm>
            <a:prstGeom prst="straightConnector1">
              <a:avLst/>
            </a:prstGeom>
            <a:ln w="31750">
              <a:gradFill>
                <a:gsLst>
                  <a:gs pos="0">
                    <a:schemeClr val="accent1">
                      <a:hueOff val="-4200000"/>
                    </a:schemeClr>
                  </a:gs>
                  <a:gs pos="100000">
                    <a:schemeClr val="accent1"/>
                  </a:gs>
                </a:gsLst>
              </a:gradFill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15" name="文本框 114"/>
            <p:cNvSpPr txBox="1"/>
            <p:nvPr/>
          </p:nvSpPr>
          <p:spPr>
            <a:xfrm rot="2280000">
              <a:off x="6474" y="6612"/>
              <a:ext cx="22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remove C1 C2</a:t>
              </a:r>
              <a:endPara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</a:t>
            </a:r>
            <a:r>
              <a:rPr lang="zh-CN" altLang="en-US" sz="2400">
                <a:solidFill>
                  <a:schemeClr val="bg1"/>
                </a:solidFill>
              </a:rPr>
              <a:t>增加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03237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54799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5069205" y="1299210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E5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6361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5251450" y="945515"/>
            <a:ext cx="40640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bg1"/>
                </a:solidFill>
              </a:rPr>
              <a:t>Root Table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45705" y="18688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创建新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</a:t>
            </a:r>
            <a:r>
              <a:rPr lang="zh-CN" altLang="en-US" sz="2400">
                <a:solidFill>
                  <a:schemeClr val="bg1"/>
                </a:solidFill>
              </a:rPr>
              <a:t>增加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03237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54799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5069205" y="1299210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E5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6361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5251450" y="945515"/>
            <a:ext cx="40640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bg1"/>
                </a:solidFill>
              </a:rPr>
              <a:t>Root Table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45705" y="18688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给</a:t>
            </a:r>
            <a:r>
              <a:rPr lang="en-US" altLang="zh-CN">
                <a:solidFill>
                  <a:schemeClr val="bg1"/>
                </a:solidFill>
              </a:rPr>
              <a:t>E5</a:t>
            </a:r>
            <a:r>
              <a:rPr lang="zh-CN" altLang="en-US">
                <a:solidFill>
                  <a:schemeClr val="bg1"/>
                </a:solidFill>
              </a:rPr>
              <a:t>增加组件</a:t>
            </a:r>
            <a:r>
              <a:rPr lang="en-US" altLang="zh-CN">
                <a:solidFill>
                  <a:schemeClr val="bg1"/>
                </a:solidFill>
              </a:rPr>
              <a:t>C1</a:t>
            </a:r>
            <a:endParaRPr lang="en-US" altLang="zh-CN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12695" y="2348865"/>
            <a:ext cx="515620" cy="1031240"/>
            <a:chOff x="3957" y="3699"/>
            <a:chExt cx="812" cy="1624"/>
          </a:xfrm>
        </p:grpSpPr>
        <p:sp>
          <p:nvSpPr>
            <p:cNvPr id="3" name="矩形 2"/>
            <p:cNvSpPr/>
            <p:nvPr/>
          </p:nvSpPr>
          <p:spPr>
            <a:xfrm>
              <a:off x="3957" y="3699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957" y="451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553335" y="2938145"/>
            <a:ext cx="58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C1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49" name="直接箭头连接符 48"/>
          <p:cNvCxnSpPr>
            <a:stCxn id="51" idx="1"/>
          </p:cNvCxnSpPr>
          <p:nvPr/>
        </p:nvCxnSpPr>
        <p:spPr>
          <a:xfrm flipH="1">
            <a:off x="2993390" y="1483360"/>
            <a:ext cx="2038985" cy="833755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 rot="20280000">
            <a:off x="3392170" y="1542415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add C1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 rot="20280000">
            <a:off x="3667760" y="2021205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remove C1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3065145" y="1567815"/>
            <a:ext cx="1957705" cy="848360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0573 0.163611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11" grpId="0"/>
      <p:bldP spid="4" grpId="0"/>
      <p:bldP spid="48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</a:t>
            </a:r>
            <a:r>
              <a:rPr lang="zh-CN" altLang="en-US" sz="2400">
                <a:solidFill>
                  <a:schemeClr val="bg1"/>
                </a:solidFill>
              </a:rPr>
              <a:t>增加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03237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54799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2529205" y="2416175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E5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6361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5251450" y="945515"/>
            <a:ext cx="40640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bg1"/>
                </a:solidFill>
              </a:rPr>
              <a:t>Root Table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45705" y="18688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给</a:t>
            </a:r>
            <a:r>
              <a:rPr lang="en-US" altLang="zh-CN">
                <a:solidFill>
                  <a:schemeClr val="bg1"/>
                </a:solidFill>
              </a:rPr>
              <a:t>E5</a:t>
            </a:r>
            <a:r>
              <a:rPr lang="zh-CN" altLang="en-US">
                <a:solidFill>
                  <a:schemeClr val="bg1"/>
                </a:solidFill>
              </a:rPr>
              <a:t>增加组件</a:t>
            </a:r>
            <a:r>
              <a:rPr lang="en-US" altLang="zh-CN">
                <a:solidFill>
                  <a:schemeClr val="bg1"/>
                </a:solidFill>
              </a:rPr>
              <a:t>C2</a:t>
            </a:r>
            <a:endParaRPr lang="en-US" altLang="zh-CN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12695" y="2348865"/>
            <a:ext cx="515620" cy="1031240"/>
            <a:chOff x="3957" y="3699"/>
            <a:chExt cx="812" cy="1624"/>
          </a:xfrm>
        </p:grpSpPr>
        <p:sp>
          <p:nvSpPr>
            <p:cNvPr id="3" name="矩形 2"/>
            <p:cNvSpPr/>
            <p:nvPr/>
          </p:nvSpPr>
          <p:spPr>
            <a:xfrm>
              <a:off x="3957" y="3699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957" y="451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553335" y="2938145"/>
            <a:ext cx="58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C1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49" name="直接箭头连接符 48"/>
          <p:cNvCxnSpPr>
            <a:stCxn id="51" idx="1"/>
          </p:cNvCxnSpPr>
          <p:nvPr/>
        </p:nvCxnSpPr>
        <p:spPr>
          <a:xfrm flipH="1">
            <a:off x="2993390" y="1483360"/>
            <a:ext cx="2038985" cy="833755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 rot="20280000">
            <a:off x="3392170" y="1542415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add C1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 rot="20280000">
            <a:off x="3667760" y="2021205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remove C1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3065145" y="1567815"/>
            <a:ext cx="1957705" cy="848360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053840" y="3943350"/>
            <a:ext cx="515620" cy="1546860"/>
            <a:chOff x="6384" y="6210"/>
            <a:chExt cx="812" cy="2436"/>
          </a:xfrm>
        </p:grpSpPr>
        <p:sp>
          <p:nvSpPr>
            <p:cNvPr id="6" name="矩形 5"/>
            <p:cNvSpPr/>
            <p:nvPr/>
          </p:nvSpPr>
          <p:spPr>
            <a:xfrm>
              <a:off x="6384" y="6210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384" y="702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384" y="7834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053840" y="5048250"/>
            <a:ext cx="58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C2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 flipV="1">
            <a:off x="2903855" y="3376930"/>
            <a:ext cx="1144905" cy="695325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 rot="2100000">
            <a:off x="3266440" y="3544570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add C2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 rot="2040000">
            <a:off x="2760980" y="3802380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remove C2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9" name="直接箭头连接符 18"/>
          <p:cNvCxnSpPr>
            <a:stCxn id="8" idx="2"/>
            <a:endCxn id="6" idx="1"/>
          </p:cNvCxnSpPr>
          <p:nvPr/>
        </p:nvCxnSpPr>
        <p:spPr>
          <a:xfrm>
            <a:off x="2770505" y="3380105"/>
            <a:ext cx="1283335" cy="821055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2604 0.234444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0052 0.233611 " pathEditMode="relative" rAng="0" ptsTypes="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4" grpId="0"/>
      <p:bldP spid="11" grpId="1"/>
      <p:bldP spid="15" grpId="0"/>
      <p:bldP spid="17" grpId="0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</a:t>
            </a:r>
            <a:r>
              <a:rPr lang="zh-CN" altLang="en-US" sz="2400">
                <a:solidFill>
                  <a:schemeClr val="bg1"/>
                </a:solidFill>
              </a:rPr>
              <a:t>删除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03237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54799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4053840" y="4017010"/>
            <a:ext cx="535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40000"/>
                    <a:lumOff val="60000"/>
                  </a:schemeClr>
                </a:solidFill>
              </a:rPr>
              <a:t>E5</a:t>
            </a:r>
            <a:endParaRPr lang="en-US" altLang="zh-CN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63615" y="1225550"/>
            <a:ext cx="515620" cy="5156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5251450" y="945515"/>
            <a:ext cx="40640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bg1"/>
                </a:solidFill>
              </a:rPr>
              <a:t>Root Table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45705" y="18688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从</a:t>
            </a:r>
            <a:r>
              <a:rPr lang="en-US" altLang="zh-CN">
                <a:solidFill>
                  <a:schemeClr val="bg1"/>
                </a:solidFill>
              </a:rPr>
              <a:t>E5</a:t>
            </a:r>
            <a:r>
              <a:rPr lang="zh-CN" altLang="en-US">
                <a:solidFill>
                  <a:schemeClr val="bg1"/>
                </a:solidFill>
              </a:rPr>
              <a:t>删除</a:t>
            </a:r>
            <a:r>
              <a:rPr lang="en-US" altLang="zh-CN">
                <a:solidFill>
                  <a:schemeClr val="bg1"/>
                </a:solidFill>
              </a:rPr>
              <a:t>C1</a:t>
            </a:r>
            <a:endParaRPr lang="en-US" altLang="zh-CN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2512695" y="2348865"/>
            <a:ext cx="515620" cy="1031240"/>
            <a:chOff x="3957" y="3699"/>
            <a:chExt cx="812" cy="1624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3957" y="3699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3957" y="4511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053840" y="4532630"/>
            <a:ext cx="58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C1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49" name="直接箭头连接符 48"/>
          <p:cNvCxnSpPr>
            <a:stCxn id="51" idx="1"/>
          </p:cNvCxnSpPr>
          <p:nvPr>
            <p:custDataLst>
              <p:tags r:id="rId5"/>
            </p:custDataLst>
          </p:nvPr>
        </p:nvCxnSpPr>
        <p:spPr>
          <a:xfrm flipH="1">
            <a:off x="2993390" y="1483360"/>
            <a:ext cx="2038985" cy="833755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>
            <p:custDataLst>
              <p:tags r:id="rId6"/>
            </p:custDataLst>
          </p:nvPr>
        </p:nvSpPr>
        <p:spPr>
          <a:xfrm rot="20280000">
            <a:off x="3392170" y="1542415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add C1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 rot="20280000">
            <a:off x="3667760" y="2021205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remove C1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8"/>
            </p:custDataLst>
          </p:nvPr>
        </p:nvCxnSpPr>
        <p:spPr>
          <a:xfrm flipV="1">
            <a:off x="3065145" y="1567815"/>
            <a:ext cx="1957705" cy="848360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>
            <a:off x="4053840" y="3943350"/>
            <a:ext cx="515620" cy="1546860"/>
            <a:chOff x="6384" y="6210"/>
            <a:chExt cx="812" cy="2436"/>
          </a:xfrm>
        </p:grpSpPr>
        <p:sp>
          <p:nvSpPr>
            <p:cNvPr id="6" name="矩形 5"/>
            <p:cNvSpPr/>
            <p:nvPr>
              <p:custDataLst>
                <p:tags r:id="rId10"/>
              </p:custDataLst>
            </p:nvPr>
          </p:nvSpPr>
          <p:spPr>
            <a:xfrm>
              <a:off x="6384" y="6210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11"/>
              </p:custDataLst>
            </p:nvPr>
          </p:nvSpPr>
          <p:spPr>
            <a:xfrm>
              <a:off x="6384" y="702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>
              <p:custDataLst>
                <p:tags r:id="rId12"/>
              </p:custDataLst>
            </p:nvPr>
          </p:nvSpPr>
          <p:spPr>
            <a:xfrm>
              <a:off x="6384" y="7834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4053840" y="5048250"/>
            <a:ext cx="58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rPr>
              <a:t>C2</a:t>
            </a:r>
            <a:endParaRPr lang="en-US" altLang="zh-CN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16" name="直接箭头连接符 15"/>
          <p:cNvCxnSpPr/>
          <p:nvPr>
            <p:custDataLst>
              <p:tags r:id="rId14"/>
            </p:custDataLst>
          </p:nvPr>
        </p:nvCxnSpPr>
        <p:spPr>
          <a:xfrm flipH="1" flipV="1">
            <a:off x="2903855" y="3376930"/>
            <a:ext cx="1144905" cy="695325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 rot="2100000">
            <a:off x="2827020" y="3843655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add C2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 rot="2040000">
            <a:off x="3121660" y="3451860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remove C2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9" name="直接箭头连接符 18"/>
          <p:cNvCxnSpPr>
            <a:stCxn id="8" idx="2"/>
            <a:endCxn id="6" idx="1"/>
          </p:cNvCxnSpPr>
          <p:nvPr>
            <p:custDataLst>
              <p:tags r:id="rId17"/>
            </p:custDataLst>
          </p:nvPr>
        </p:nvCxnSpPr>
        <p:spPr>
          <a:xfrm>
            <a:off x="2770505" y="3380105"/>
            <a:ext cx="1283335" cy="821055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6475095" y="3943350"/>
            <a:ext cx="515620" cy="1031240"/>
            <a:chOff x="10197" y="6210"/>
            <a:chExt cx="812" cy="1624"/>
          </a:xfrm>
        </p:grpSpPr>
        <p:sp>
          <p:nvSpPr>
            <p:cNvPr id="22" name="矩形 21"/>
            <p:cNvSpPr/>
            <p:nvPr>
              <p:custDataLst>
                <p:tags r:id="rId18"/>
              </p:custDataLst>
            </p:nvPr>
          </p:nvSpPr>
          <p:spPr>
            <a:xfrm>
              <a:off x="10197" y="6210"/>
              <a:ext cx="812" cy="812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>
              <p:custDataLst>
                <p:tags r:id="rId19"/>
              </p:custDataLst>
            </p:nvPr>
          </p:nvSpPr>
          <p:spPr>
            <a:xfrm>
              <a:off x="10197" y="7022"/>
              <a:ext cx="812" cy="81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cxnSp>
        <p:nvCxnSpPr>
          <p:cNvPr id="27" name="直接箭头连接符 26"/>
          <p:cNvCxnSpPr/>
          <p:nvPr>
            <p:custDataLst>
              <p:tags r:id="rId20"/>
            </p:custDataLst>
          </p:nvPr>
        </p:nvCxnSpPr>
        <p:spPr>
          <a:xfrm flipH="1" flipV="1">
            <a:off x="4573905" y="3973830"/>
            <a:ext cx="1889760" cy="13335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>
            <p:custDataLst>
              <p:tags r:id="rId21"/>
            </p:custDataLst>
          </p:nvPr>
        </p:nvSpPr>
        <p:spPr>
          <a:xfrm>
            <a:off x="5076825" y="3626485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add C1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22"/>
            </p:custDataLst>
          </p:nvPr>
        </p:nvSpPr>
        <p:spPr>
          <a:xfrm>
            <a:off x="5022850" y="4109720"/>
            <a:ext cx="10147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6">
                    <a:lumMod val="60000"/>
                    <a:lumOff val="40000"/>
                  </a:schemeClr>
                </a:solidFill>
              </a:rPr>
              <a:t>remove C1</a:t>
            </a:r>
            <a:endParaRPr lang="en-US" altLang="zh-CN" sz="12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0" name="直接箭头连接符 29"/>
          <p:cNvCxnSpPr/>
          <p:nvPr>
            <p:custDataLst>
              <p:tags r:id="rId23"/>
            </p:custDataLst>
          </p:nvPr>
        </p:nvCxnSpPr>
        <p:spPr>
          <a:xfrm>
            <a:off x="4627880" y="4058920"/>
            <a:ext cx="1853565" cy="27305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98177 0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9651 -0.0748148 " pathEditMode="relative" rAng="0" ptsTypes="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3" grpId="0"/>
      <p:bldP spid="11" grpId="0"/>
      <p:bldP spid="15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3497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chemeClr val="bg1"/>
                </a:solidFill>
              </a:rPr>
              <a:t>现有的常用游戏架构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280" y="3106420"/>
            <a:ext cx="99015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GameObject-Component</a:t>
            </a:r>
            <a:r>
              <a:rPr lang="zh-CN" altLang="en-US">
                <a:solidFill>
                  <a:schemeClr val="bg1"/>
                </a:solidFill>
              </a:rPr>
              <a:t>模式：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en-US">
                <a:solidFill>
                  <a:schemeClr val="bg1">
                    <a:lumMod val="65000"/>
                  </a:schemeClr>
                </a:solidFill>
              </a:rPr>
              <a:t>GameObject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作为场景树中的节点。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作为组件附加在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GameObject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上。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之间不能有层级关系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524125" y="1770381"/>
            <a:ext cx="3657600" cy="933449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</a:t>
            </a:r>
            <a:r>
              <a:rPr lang="zh-CN" altLang="en-US" sz="2400">
                <a:solidFill>
                  <a:schemeClr val="bg1"/>
                </a:solidFill>
              </a:rPr>
              <a:t>新</a:t>
            </a:r>
            <a:r>
              <a:rPr lang="en-US" altLang="zh-CN" sz="2400">
                <a:solidFill>
                  <a:schemeClr val="bg1"/>
                </a:solidFill>
              </a:rPr>
              <a:t>Entity</a:t>
            </a:r>
            <a:r>
              <a:rPr lang="zh-CN" altLang="en-US" sz="2400">
                <a:solidFill>
                  <a:schemeClr val="bg1"/>
                </a:solidFill>
              </a:rPr>
              <a:t>从哪来？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67075" y="1546860"/>
            <a:ext cx="5103495" cy="1483360"/>
            <a:chOff x="4614" y="2436"/>
            <a:chExt cx="8037" cy="2336"/>
          </a:xfrm>
        </p:grpSpPr>
        <p:pic>
          <p:nvPicPr>
            <p:cNvPr id="7" name="F35B0BEE-F18A-47BB-8FCB-E00DA2F2635D-6" descr="C:/Users/visualgmq/AppData/Local/Temp/wpp.rvVNuIwpp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4614" y="2436"/>
              <a:ext cx="3899" cy="1456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pic>
          <p:nvPicPr>
            <p:cNvPr id="10" name="F35B0BEE-F18A-47BB-8FCB-E00DA2F2635D-7" descr="C:/Users/visualgmq/AppData/Local/Temp/wpp.sLdxeEwpp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153" y="2437"/>
              <a:ext cx="3498" cy="1455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sp>
          <p:nvSpPr>
            <p:cNvPr id="3" name="圆角矩形标注 2"/>
            <p:cNvSpPr/>
            <p:nvPr/>
          </p:nvSpPr>
          <p:spPr>
            <a:xfrm rot="10800000">
              <a:off x="5491" y="3819"/>
              <a:ext cx="2481" cy="953"/>
            </a:xfrm>
            <a:prstGeom prst="wedgeRoundRectCallou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731" y="4005"/>
              <a:ext cx="224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抄抄你的</a:t>
              </a:r>
              <a:endParaRPr lang="zh-CN" altLang="en-US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534160" y="3401060"/>
            <a:ext cx="9759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和</a:t>
            </a:r>
            <a:r>
              <a:rPr lang="en-US" altLang="zh-CN">
                <a:solidFill>
                  <a:schemeClr val="bg1"/>
                </a:solidFill>
              </a:rPr>
              <a:t>EnTT</a:t>
            </a:r>
            <a:r>
              <a:rPr lang="zh-CN" altLang="en-US">
                <a:solidFill>
                  <a:schemeClr val="bg1"/>
                </a:solidFill>
              </a:rPr>
              <a:t>一样，使用</a:t>
            </a:r>
            <a:r>
              <a:rPr lang="en-US" altLang="zh-CN">
                <a:solidFill>
                  <a:schemeClr val="bg1"/>
                </a:solidFill>
              </a:rPr>
              <a:t>SparseSet</a:t>
            </a:r>
            <a:r>
              <a:rPr lang="zh-CN" altLang="en-US">
                <a:solidFill>
                  <a:schemeClr val="bg1"/>
                </a:solidFill>
              </a:rPr>
              <a:t>管理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。但是</a:t>
            </a:r>
            <a:r>
              <a:rPr lang="en-US" altLang="zh-CN">
                <a:solidFill>
                  <a:schemeClr val="bg1"/>
                </a:solidFill>
              </a:rPr>
              <a:t>Sparse</a:t>
            </a:r>
            <a:r>
              <a:rPr lang="zh-CN" altLang="en-US">
                <a:solidFill>
                  <a:schemeClr val="bg1"/>
                </a:solidFill>
              </a:rPr>
              <a:t>数组内存储的是</a:t>
            </a:r>
            <a:r>
              <a:rPr lang="en-US" altLang="zh-CN">
                <a:solidFill>
                  <a:schemeClr val="bg1"/>
                </a:solidFill>
              </a:rPr>
              <a:t>ecs_record_t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新的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从</a:t>
            </a:r>
            <a:r>
              <a:rPr lang="en-US" altLang="zh-CN">
                <a:solidFill>
                  <a:schemeClr val="bg1"/>
                </a:solidFill>
              </a:rPr>
              <a:t>Sparse</a:t>
            </a:r>
            <a:r>
              <a:rPr lang="zh-CN" altLang="en-US">
                <a:solidFill>
                  <a:schemeClr val="bg1"/>
                </a:solidFill>
              </a:rPr>
              <a:t>的</a:t>
            </a:r>
            <a:r>
              <a:rPr lang="en-US" altLang="zh-CN">
                <a:solidFill>
                  <a:schemeClr val="bg1"/>
                </a:solidFill>
              </a:rPr>
              <a:t>Dense</a:t>
            </a:r>
            <a:r>
              <a:rPr lang="zh-CN" altLang="en-US">
                <a:solidFill>
                  <a:schemeClr val="bg1"/>
                </a:solidFill>
              </a:rPr>
              <a:t>数组进行分配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4199255"/>
            <a:ext cx="7048500" cy="147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Archetype——Entity</a:t>
            </a:r>
            <a:r>
              <a:rPr lang="zh-CN" altLang="en-US" sz="2400">
                <a:solidFill>
                  <a:schemeClr val="bg1"/>
                </a:solidFill>
              </a:rPr>
              <a:t>信息记录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0" y="1917700"/>
            <a:ext cx="7048500" cy="1473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05990" y="3965575"/>
            <a:ext cx="90519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en-US" altLang="zh-CN" sz="1600">
                <a:solidFill>
                  <a:schemeClr val="bg1"/>
                </a:solidFill>
              </a:rPr>
              <a:t>ecs_record_t</a:t>
            </a:r>
            <a:r>
              <a:rPr lang="zh-CN" altLang="en-US" sz="1600">
                <a:solidFill>
                  <a:schemeClr val="bg1"/>
                </a:solidFill>
              </a:rPr>
              <a:t>用于记录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相关信息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idr</a:t>
            </a:r>
            <a:r>
              <a:rPr lang="zh-CN" altLang="zh-CN" sz="1600">
                <a:solidFill>
                  <a:schemeClr val="bg1"/>
                </a:solidFill>
              </a:rPr>
              <a:t>：</a:t>
            </a:r>
            <a:r>
              <a:rPr lang="zh-CN" altLang="zh-CN" sz="1600">
                <a:solidFill>
                  <a:schemeClr val="bg1">
                    <a:lumMod val="65000"/>
                  </a:schemeClr>
                </a:solidFill>
              </a:rPr>
              <a:t>当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Entity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被作为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Pair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时，用于快速从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Pair(*, entity)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找到他。当此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Entity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被清理时，可以通过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idr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找到所有相关的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Pair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一并删除</a:t>
            </a:r>
            <a:endParaRPr lang="zh-CN" altLang="zh-CN" sz="160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table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此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Entity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所在的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table</a:t>
            </a:r>
            <a:endParaRPr lang="en-US" altLang="zh-CN" sz="160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row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此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Entity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所在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table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的哪一行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dense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此结构在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SparseSet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的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Dense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数组的下标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Archetype——Table</a:t>
            </a:r>
            <a:r>
              <a:rPr lang="zh-CN" altLang="en-US" sz="2400">
                <a:solidFill>
                  <a:schemeClr val="bg1"/>
                </a:solidFill>
              </a:rPr>
              <a:t>存在什么地方？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" y="1339850"/>
            <a:ext cx="5645150" cy="44107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622415" y="2955290"/>
            <a:ext cx="53625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/>
                </a:solidFill>
              </a:rPr>
              <a:t>table</a:t>
            </a:r>
            <a:r>
              <a:rPr lang="zh-CN" altLang="en-US" sz="1600">
                <a:solidFill>
                  <a:schemeClr val="bg1"/>
                </a:solidFill>
              </a:rPr>
              <a:t>存储在</a:t>
            </a:r>
            <a:r>
              <a:rPr lang="en-US" altLang="zh-CN" sz="1600">
                <a:solidFill>
                  <a:schemeClr val="bg1"/>
                </a:solidFill>
              </a:rPr>
              <a:t>ecs_store_t</a:t>
            </a:r>
            <a:r>
              <a:rPr lang="zh-CN" altLang="en-US" sz="1600">
                <a:solidFill>
                  <a:schemeClr val="bg1"/>
                </a:solidFill>
              </a:rPr>
              <a:t>（其存储在</a:t>
            </a:r>
            <a:r>
              <a:rPr lang="en-US" altLang="zh-CN" sz="1600">
                <a:solidFill>
                  <a:schemeClr val="bg1"/>
                </a:solidFill>
              </a:rPr>
              <a:t>ecs_world_t</a:t>
            </a:r>
            <a:r>
              <a:rPr lang="zh-CN" altLang="en-US" sz="1600">
                <a:solidFill>
                  <a:schemeClr val="bg1"/>
                </a:solidFill>
              </a:rPr>
              <a:t>中）的</a:t>
            </a:r>
            <a:r>
              <a:rPr lang="en-US" altLang="zh-CN" sz="1600">
                <a:solidFill>
                  <a:schemeClr val="bg1"/>
                </a:solidFill>
              </a:rPr>
              <a:t>tables</a:t>
            </a:r>
            <a:r>
              <a:rPr lang="zh-CN" altLang="en-US" sz="1600">
                <a:solidFill>
                  <a:schemeClr val="bg1"/>
                </a:solidFill>
              </a:rPr>
              <a:t>变量中。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本质上是存储在</a:t>
            </a:r>
            <a:r>
              <a:rPr lang="en-US" altLang="zh-CN" sz="1600">
                <a:solidFill>
                  <a:schemeClr val="bg1"/>
                </a:solidFill>
              </a:rPr>
              <a:t>SparseSet&lt;table_id, ecs_table_t&gt;</a:t>
            </a:r>
            <a:r>
              <a:rPr lang="zh-CN" altLang="en-US" sz="1600">
                <a:solidFill>
                  <a:schemeClr val="bg1"/>
                </a:solidFill>
              </a:rPr>
              <a:t>中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其中，</a:t>
            </a:r>
            <a:r>
              <a:rPr lang="en-US" altLang="zh-CN" sz="1600">
                <a:solidFill>
                  <a:schemeClr val="bg1"/>
                </a:solidFill>
              </a:rPr>
              <a:t>Root Table</a:t>
            </a:r>
            <a:r>
              <a:rPr lang="zh-CN" altLang="en-US" sz="1600">
                <a:solidFill>
                  <a:schemeClr val="bg1"/>
                </a:solidFill>
              </a:rPr>
              <a:t>单独存储在</a:t>
            </a:r>
            <a:r>
              <a:rPr lang="en-US" altLang="zh-CN" sz="1600">
                <a:solidFill>
                  <a:schemeClr val="bg1"/>
                </a:solidFill>
              </a:rPr>
              <a:t>root</a:t>
            </a:r>
            <a:r>
              <a:rPr lang="zh-CN" altLang="en-US" sz="1600">
                <a:solidFill>
                  <a:schemeClr val="bg1"/>
                </a:solidFill>
              </a:rPr>
              <a:t>成员中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Archetype——Table</a:t>
            </a:r>
            <a:r>
              <a:rPr lang="zh-CN" altLang="en-US" sz="2400">
                <a:solidFill>
                  <a:schemeClr val="bg1"/>
                </a:solidFill>
              </a:rPr>
              <a:t>结构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" y="1197610"/>
            <a:ext cx="4804410" cy="2893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05" y="4131945"/>
            <a:ext cx="4144010" cy="18021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37860" y="2943860"/>
            <a:ext cx="59950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/>
                </a:solidFill>
              </a:rPr>
              <a:t>data</a:t>
            </a:r>
            <a:r>
              <a:rPr lang="zh-CN" altLang="zh-CN" sz="1600">
                <a:solidFill>
                  <a:schemeClr val="bg1"/>
                </a:solidFill>
              </a:rPr>
              <a:t>存储真正的</a:t>
            </a:r>
            <a:r>
              <a:rPr lang="en-US" altLang="zh-CN" sz="1600">
                <a:solidFill>
                  <a:schemeClr val="bg1"/>
                </a:solidFill>
              </a:rPr>
              <a:t>table</a:t>
            </a:r>
            <a:r>
              <a:rPr lang="zh-CN" altLang="en-US" sz="1600">
                <a:solidFill>
                  <a:schemeClr val="bg1"/>
                </a:solidFill>
              </a:rPr>
              <a:t>信息，</a:t>
            </a:r>
            <a:r>
              <a:rPr lang="en-US" altLang="zh-CN" sz="1600">
                <a:solidFill>
                  <a:schemeClr val="bg1"/>
                </a:solidFill>
              </a:rPr>
              <a:t>node</a:t>
            </a:r>
            <a:r>
              <a:rPr lang="zh-CN" altLang="en-US" sz="1600">
                <a:solidFill>
                  <a:schemeClr val="bg1"/>
                </a:solidFill>
              </a:rPr>
              <a:t>则是边。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en-US" altLang="zh-CN" sz="1600">
                <a:solidFill>
                  <a:schemeClr val="bg1"/>
                </a:solidFill>
              </a:rPr>
              <a:t>table</a:t>
            </a:r>
            <a:r>
              <a:rPr lang="zh-CN" altLang="en-US" sz="1600">
                <a:solidFill>
                  <a:schemeClr val="bg1"/>
                </a:solidFill>
              </a:rPr>
              <a:t>中按列存储，每一列存储在</a:t>
            </a:r>
            <a:r>
              <a:rPr lang="en-US" altLang="zh-CN" sz="1600">
                <a:solidFill>
                  <a:schemeClr val="bg1"/>
                </a:solidFill>
              </a:rPr>
              <a:t>columns</a:t>
            </a:r>
            <a:r>
              <a:rPr lang="zh-CN" altLang="en-US" sz="1600">
                <a:solidFill>
                  <a:schemeClr val="bg1"/>
                </a:solidFill>
              </a:rPr>
              <a:t>中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en-US" altLang="zh-CN" sz="1600">
                <a:solidFill>
                  <a:schemeClr val="bg1"/>
                </a:solidFill>
              </a:rPr>
              <a:t>entities</a:t>
            </a:r>
            <a:r>
              <a:rPr lang="zh-CN" altLang="en-US" sz="1600">
                <a:solidFill>
                  <a:schemeClr val="bg1"/>
                </a:solidFill>
              </a:rPr>
              <a:t>则是此</a:t>
            </a:r>
            <a:r>
              <a:rPr lang="en-US" altLang="zh-CN" sz="1600">
                <a:solidFill>
                  <a:schemeClr val="bg1"/>
                </a:solidFill>
              </a:rPr>
              <a:t>table</a:t>
            </a:r>
            <a:r>
              <a:rPr lang="zh-CN" altLang="en-US" sz="1600">
                <a:solidFill>
                  <a:schemeClr val="bg1"/>
                </a:solidFill>
              </a:rPr>
              <a:t>包含的所有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endParaRPr lang="en-US" altLang="zh-CN" sz="1600">
              <a:solidFill>
                <a:schemeClr val="bg1"/>
              </a:solidFill>
            </a:endParaRPr>
          </a:p>
          <a:p>
            <a:endParaRPr lang="en-US" altLang="zh-CN" sz="1600">
              <a:solidFill>
                <a:schemeClr val="bg1"/>
              </a:solidFill>
            </a:endParaRPr>
          </a:p>
          <a:p>
            <a:r>
              <a:rPr lang="en-US" altLang="zh-CN" sz="1600">
                <a:solidFill>
                  <a:schemeClr val="bg1"/>
                </a:solidFill>
              </a:rPr>
              <a:t>type</a:t>
            </a:r>
            <a:r>
              <a:rPr lang="zh-CN" altLang="en-US" sz="1600">
                <a:solidFill>
                  <a:schemeClr val="bg1"/>
                </a:solidFill>
              </a:rPr>
              <a:t>是一维数组，存储此</a:t>
            </a:r>
            <a:r>
              <a:rPr lang="en-US" altLang="zh-CN" sz="1600">
                <a:solidFill>
                  <a:schemeClr val="bg1"/>
                </a:solidFill>
              </a:rPr>
              <a:t>Table</a:t>
            </a:r>
            <a:r>
              <a:rPr lang="zh-CN" altLang="en-US" sz="1600">
                <a:solidFill>
                  <a:schemeClr val="bg1"/>
                </a:solidFill>
              </a:rPr>
              <a:t>包含的所有</a:t>
            </a:r>
            <a:r>
              <a:rPr lang="en-US" altLang="zh-CN" sz="1600">
                <a:solidFill>
                  <a:schemeClr val="bg1"/>
                </a:solidFill>
              </a:rPr>
              <a:t>ComponentID</a:t>
            </a:r>
            <a:r>
              <a:rPr lang="zh-CN" altLang="en-US" sz="1600">
                <a:solidFill>
                  <a:schemeClr val="bg1"/>
                </a:solidFill>
              </a:rPr>
              <a:t>（升序排序）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35355" y="2482215"/>
            <a:ext cx="1441450" cy="35941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</a:t>
            </a:r>
            <a:r>
              <a:rPr lang="zh-CN" sz="2400">
                <a:solidFill>
                  <a:schemeClr val="bg1"/>
                </a:solidFill>
              </a:rPr>
              <a:t>矩阵要如何存储？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4275" y="1659890"/>
            <a:ext cx="1050671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1600">
                <a:solidFill>
                  <a:schemeClr val="bg1"/>
                </a:solidFill>
              </a:rPr>
              <a:t>现在思考这个事情：每个表其实是一个二维矩阵。那这个二维矩阵要以怎样的方式存储呢？</a:t>
            </a:r>
            <a:endParaRPr lang="zh-CN" sz="1600">
              <a:solidFill>
                <a:schemeClr val="bg1"/>
              </a:solidFill>
            </a:endParaRPr>
          </a:p>
          <a:p>
            <a:endParaRPr lang="zh-CN" sz="1600">
              <a:solidFill>
                <a:schemeClr val="bg1"/>
              </a:solidFill>
            </a:endParaRPr>
          </a:p>
          <a:p>
            <a:r>
              <a:rPr lang="en-US" altLang="zh-CN" sz="1600">
                <a:solidFill>
                  <a:schemeClr val="bg1"/>
                </a:solidFill>
              </a:rPr>
              <a:t>1. </a:t>
            </a:r>
            <a:r>
              <a:rPr lang="zh-CN" altLang="en-US" sz="1600">
                <a:solidFill>
                  <a:schemeClr val="bg1"/>
                </a:solidFill>
              </a:rPr>
              <a:t>行</a:t>
            </a:r>
            <a:r>
              <a:rPr lang="en-US" altLang="zh-CN" sz="1600">
                <a:solidFill>
                  <a:schemeClr val="bg1"/>
                </a:solidFill>
              </a:rPr>
              <a:t>/</a:t>
            </a:r>
            <a:r>
              <a:rPr lang="zh-CN" altLang="en-US" sz="1600">
                <a:solidFill>
                  <a:schemeClr val="bg1"/>
                </a:solidFill>
              </a:rPr>
              <a:t>列分开存储：相当于</a:t>
            </a:r>
            <a:r>
              <a:rPr lang="en-US" altLang="zh-CN" sz="1600">
                <a:solidFill>
                  <a:schemeClr val="bg1"/>
                </a:solidFill>
              </a:rPr>
              <a:t>std::vector&lt;std::vector&lt;std::byte&gt;&gt;</a:t>
            </a:r>
            <a:r>
              <a:rPr lang="zh-CN" altLang="en-US" sz="1600">
                <a:solidFill>
                  <a:schemeClr val="bg1"/>
                </a:solidFill>
              </a:rPr>
              <a:t>（假设内部的</a:t>
            </a:r>
            <a:r>
              <a:rPr lang="en-US" altLang="zh-CN" sz="1600">
                <a:solidFill>
                  <a:schemeClr val="bg1"/>
                </a:solidFill>
              </a:rPr>
              <a:t>std::vector&lt;T&gt;</a:t>
            </a:r>
            <a:r>
              <a:rPr lang="zh-CN" altLang="en-US" sz="1600">
                <a:solidFill>
                  <a:schemeClr val="bg1"/>
                </a:solidFill>
              </a:rPr>
              <a:t>代表列）</a:t>
            </a:r>
            <a:endParaRPr lang="zh-CN" altLang="en-US" sz="1600">
              <a:solidFill>
                <a:schemeClr val="bg1"/>
              </a:solidFill>
            </a:endParaRPr>
          </a:p>
          <a:p>
            <a:pPr indent="457200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优点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对每列扩容方便，只需对每列进行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resize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，每列在内存中排布紧密，而且组件本身可以按自己的需求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Padding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以更好利用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CPUCache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indent="457200"/>
            <a:r>
              <a:rPr lang="zh-CN" altLang="en-US" sz="1600">
                <a:solidFill>
                  <a:schemeClr val="accent2"/>
                </a:solidFill>
              </a:rPr>
              <a:t>缺点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列与列之间是分开内存分配的，所以在内存上大概率不挨着。当遍历整个表中的组件时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Cache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利用率会降低。而且列越多，插入新组件后动态分配次数越多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indent="457200"/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indent="0" fontAlgn="auto"/>
            <a:r>
              <a:rPr lang="en-US" altLang="zh-CN" sz="1600">
                <a:solidFill>
                  <a:schemeClr val="bg1"/>
                </a:solidFill>
              </a:rPr>
              <a:t>2. </a:t>
            </a:r>
            <a:r>
              <a:rPr lang="zh-CN" altLang="en-US" sz="1600">
                <a:solidFill>
                  <a:schemeClr val="bg1"/>
                </a:solidFill>
              </a:rPr>
              <a:t>线性存储，在逻辑上做维度区分：相当于一个</a:t>
            </a:r>
            <a:r>
              <a:rPr lang="en-US" altLang="zh-CN" sz="1600">
                <a:solidFill>
                  <a:schemeClr val="bg1"/>
                </a:solidFill>
              </a:rPr>
              <a:t>std::vector&lt;T&gt;</a:t>
            </a:r>
            <a:r>
              <a:rPr lang="zh-CN" altLang="en-US" sz="1600">
                <a:solidFill>
                  <a:schemeClr val="bg1"/>
                </a:solidFill>
              </a:rPr>
              <a:t>，大小为</a:t>
            </a:r>
            <a:r>
              <a:rPr lang="en-US" altLang="zh-CN" sz="1600">
                <a:solidFill>
                  <a:schemeClr val="bg1"/>
                </a:solidFill>
              </a:rPr>
              <a:t>Row * Col</a:t>
            </a:r>
            <a:r>
              <a:rPr lang="zh-CN" altLang="en-US" sz="1600">
                <a:solidFill>
                  <a:schemeClr val="bg1"/>
                </a:solidFill>
              </a:rPr>
              <a:t>。在逻辑上视为二维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indent="457200" fontAlgn="auto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优点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：所有数据在内存上紧密排列，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Cache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效率高。扩容只需一次内存重分配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indent="457200" fontAlgn="auto"/>
            <a:r>
              <a:rPr lang="zh-CN" altLang="en-US" sz="1600">
                <a:solidFill>
                  <a:schemeClr val="accent2"/>
                </a:solidFill>
              </a:rPr>
              <a:t>缺点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：虽然扩容只需一次内存重分配，但得将元素重排列；而且话又说回来，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T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的大小是最大的组件大小，导致比其小的组件之间内存间隔很大，总体看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Cache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命中率又没那么高。而且浪费内存。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indent="457200" fontAlgn="auto"/>
            <a:endParaRPr lang="en-US" altLang="zh-CN" sz="1600">
              <a:solidFill>
                <a:schemeClr val="bg1">
                  <a:lumMod val="65000"/>
                </a:schemeClr>
              </a:solidFill>
            </a:endParaRPr>
          </a:p>
          <a:p>
            <a:pPr indent="0" fontAlgn="auto"/>
            <a:r>
              <a:rPr lang="zh-CN" sz="1600">
                <a:solidFill>
                  <a:schemeClr val="bg1">
                    <a:lumMod val="65000"/>
                  </a:schemeClr>
                </a:solidFill>
              </a:rPr>
              <a:t>一般都选择第一种方式。虽然多组件查询可能性能比较低，但单组件查询性能很高。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 </a:t>
            </a:r>
            <a:endParaRPr lang="en-US" altLang="zh-CN" sz="160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Archetype——Dirty</a:t>
            </a:r>
            <a:r>
              <a:rPr lang="zh-CN" altLang="en-US" sz="2400">
                <a:solidFill>
                  <a:schemeClr val="bg1"/>
                </a:solidFill>
              </a:rPr>
              <a:t>标记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" y="1197610"/>
            <a:ext cx="4804410" cy="2893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05" y="4131945"/>
            <a:ext cx="4144010" cy="18021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37860" y="1830705"/>
            <a:ext cx="5995035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600">
                <a:solidFill>
                  <a:schemeClr val="bg1"/>
                </a:solidFill>
              </a:rPr>
              <a:t>table</a:t>
            </a:r>
            <a:r>
              <a:rPr lang="zh-CN" altLang="en-US" sz="1600">
                <a:solidFill>
                  <a:schemeClr val="bg1"/>
                </a:solidFill>
              </a:rPr>
              <a:t>中存在</a:t>
            </a:r>
            <a:r>
              <a:rPr lang="en-US" altLang="zh-CN" sz="1600">
                <a:solidFill>
                  <a:schemeClr val="bg1"/>
                </a:solidFill>
              </a:rPr>
              <a:t>dirty</a:t>
            </a:r>
            <a:r>
              <a:rPr lang="zh-CN" altLang="en-US" sz="1600">
                <a:solidFill>
                  <a:schemeClr val="bg1"/>
                </a:solidFill>
              </a:rPr>
              <a:t>标记。标记某一列是否被修改过。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如果检测到修改，可能会通知</a:t>
            </a:r>
            <a:r>
              <a:rPr lang="en-US" altLang="zh-CN" sz="1600">
                <a:solidFill>
                  <a:schemeClr val="bg1"/>
                </a:solidFill>
              </a:rPr>
              <a:t>Observer</a:t>
            </a:r>
            <a:endParaRPr lang="en-US" altLang="zh-CN" sz="1600">
              <a:solidFill>
                <a:schemeClr val="bg1"/>
              </a:solidFill>
            </a:endParaRPr>
          </a:p>
          <a:p>
            <a:endParaRPr lang="zh-CN" altLang="en-US" sz="1600">
              <a:solidFill>
                <a:schemeClr val="bg1"/>
              </a:solidFill>
            </a:endParaRPr>
          </a:p>
          <a:p>
            <a:r>
              <a:rPr lang="en-US" altLang="zh-CN" sz="1600">
                <a:solidFill>
                  <a:schemeClr val="bg1"/>
                </a:solidFill>
              </a:rPr>
              <a:t>dirty_state</a:t>
            </a:r>
            <a:r>
              <a:rPr lang="zh-CN" altLang="en-US" sz="1600">
                <a:solidFill>
                  <a:schemeClr val="bg1"/>
                </a:solidFill>
              </a:rPr>
              <a:t>会被</a:t>
            </a:r>
            <a:r>
              <a:rPr lang="en-US" altLang="zh-CN" sz="1600">
                <a:solidFill>
                  <a:schemeClr val="bg1"/>
                </a:solidFill>
              </a:rPr>
              <a:t>query</a:t>
            </a:r>
            <a:r>
              <a:rPr lang="zh-CN" altLang="en-US" sz="1600">
                <a:solidFill>
                  <a:schemeClr val="bg1"/>
                </a:solidFill>
              </a:rPr>
              <a:t>更改。比如特定的</a:t>
            </a:r>
            <a:r>
              <a:rPr lang="en-US" altLang="zh-CN" sz="1600">
                <a:solidFill>
                  <a:schemeClr val="bg1"/>
                </a:solidFill>
              </a:rPr>
              <a:t>API</a:t>
            </a:r>
            <a:r>
              <a:rPr lang="zh-CN" altLang="en-US" sz="1600">
                <a:solidFill>
                  <a:schemeClr val="bg1"/>
                </a:solidFill>
              </a:rPr>
              <a:t>，或者使用</a:t>
            </a:r>
            <a:r>
              <a:rPr lang="en-US" altLang="zh-CN" sz="1600">
                <a:solidFill>
                  <a:schemeClr val="bg1"/>
                </a:solidFill>
              </a:rPr>
              <a:t>ecs_field()</a:t>
            </a:r>
            <a:r>
              <a:rPr lang="zh-CN" altLang="en-US" sz="1600">
                <a:solidFill>
                  <a:schemeClr val="bg1"/>
                </a:solidFill>
              </a:rPr>
              <a:t>函数从中获取组件指针的时候（此时</a:t>
            </a:r>
            <a:r>
              <a:rPr lang="en-US" altLang="zh-CN" sz="1600">
                <a:solidFill>
                  <a:schemeClr val="bg1"/>
                </a:solidFill>
              </a:rPr>
              <a:t>flecs</a:t>
            </a:r>
            <a:r>
              <a:rPr lang="zh-CN" altLang="en-US" sz="1600">
                <a:solidFill>
                  <a:schemeClr val="bg1"/>
                </a:solidFill>
              </a:rPr>
              <a:t>无法判定用户到底有没有改这个组件，所以一律视为更改）</a:t>
            </a:r>
            <a:endParaRPr lang="zh-CN" altLang="en-US" sz="1600">
              <a:solidFill>
                <a:schemeClr val="bg1"/>
              </a:solidFill>
            </a:endParaRPr>
          </a:p>
          <a:p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所有和</a:t>
            </a:r>
            <a:r>
              <a:rPr lang="en-US" altLang="zh-CN" sz="1600">
                <a:solidFill>
                  <a:schemeClr val="bg1"/>
                </a:solidFill>
              </a:rPr>
              <a:t>dirty</a:t>
            </a:r>
            <a:r>
              <a:rPr lang="zh-CN" altLang="en-US" sz="1600">
                <a:solidFill>
                  <a:schemeClr val="bg1"/>
                </a:solidFill>
              </a:rPr>
              <a:t>有关的代码在</a:t>
            </a:r>
            <a:r>
              <a:rPr lang="en-US" altLang="zh-CN" sz="1600">
                <a:solidFill>
                  <a:schemeClr val="bg1"/>
                </a:solidFill>
              </a:rPr>
              <a:t>change_detection.c</a:t>
            </a:r>
            <a:r>
              <a:rPr lang="zh-CN" altLang="en-US" sz="1600">
                <a:solidFill>
                  <a:schemeClr val="bg1"/>
                </a:solidFill>
              </a:rPr>
              <a:t>中</a:t>
            </a:r>
            <a:endParaRPr lang="zh-CN" altLang="en-US" sz="1600">
              <a:solidFill>
                <a:schemeClr val="bg1"/>
              </a:solidFill>
            </a:endParaRPr>
          </a:p>
          <a:p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这个</a:t>
            </a:r>
            <a:r>
              <a:rPr lang="en-US" altLang="zh-CN" sz="1600">
                <a:solidFill>
                  <a:schemeClr val="bg1"/>
                </a:solidFill>
              </a:rPr>
              <a:t>dirty</a:t>
            </a:r>
            <a:r>
              <a:rPr lang="zh-CN" altLang="en-US" sz="1600">
                <a:solidFill>
                  <a:schemeClr val="bg1"/>
                </a:solidFill>
              </a:rPr>
              <a:t>主要是用于</a:t>
            </a:r>
            <a:r>
              <a:rPr lang="en-US" altLang="zh-CN" sz="1600">
                <a:solidFill>
                  <a:schemeClr val="bg1"/>
                </a:solidFill>
              </a:rPr>
              <a:t>system</a:t>
            </a:r>
            <a:r>
              <a:rPr lang="zh-CN" altLang="en-US" sz="1600">
                <a:solidFill>
                  <a:schemeClr val="bg1"/>
                </a:solidFill>
              </a:rPr>
              <a:t>中。用户可能需要知道两帧之间的组件是否变更过（</a:t>
            </a:r>
            <a:r>
              <a:rPr lang="en-US" altLang="zh-CN" sz="1600">
                <a:solidFill>
                  <a:schemeClr val="bg1"/>
                </a:solidFill>
              </a:rPr>
              <a:t>ecs_iter_changed/ecs_query_changed</a:t>
            </a:r>
            <a:r>
              <a:rPr lang="zh-CN" altLang="en-US" sz="1600">
                <a:solidFill>
                  <a:schemeClr val="bg1"/>
                </a:solidFill>
              </a:rPr>
              <a:t>来检测）。比如渲染系统，如果组件的材质没有变更，我就不需要再次上传材质到</a:t>
            </a:r>
            <a:r>
              <a:rPr lang="en-US" altLang="zh-CN" sz="1600">
                <a:solidFill>
                  <a:schemeClr val="bg1"/>
                </a:solidFill>
              </a:rPr>
              <a:t>GPU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35355" y="2870200"/>
            <a:ext cx="1441450" cy="18415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Archetype——Component</a:t>
            </a:r>
            <a:r>
              <a:rPr lang="zh-CN" altLang="en-US" sz="2400">
                <a:solidFill>
                  <a:schemeClr val="bg1"/>
                </a:solidFill>
              </a:rPr>
              <a:t>的信息描述？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95060" y="1141730"/>
            <a:ext cx="51073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cache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：记录此组件在哪些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Table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中存在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id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：组件的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ID</a:t>
            </a:r>
            <a:endParaRPr lang="en-US" altLang="zh-CN" sz="160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flags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：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flecs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自用，一些标识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type_info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：组件类型信息，一般用于调试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name_index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：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Lookup index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功能辅助数据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sparse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：稀疏组件存储的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SparseSet</a:t>
            </a:r>
            <a:endParaRPr lang="en-US" altLang="zh-CN" sz="160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first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：用于找到所有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(R, *)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类型的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Pair</a:t>
            </a:r>
            <a:endParaRPr lang="en-US" altLang="zh-CN" sz="160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parent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：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refcount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</a:rPr>
              <a:t>：引用计数</a:t>
            </a:r>
            <a:endParaRPr lang="zh-CN" altLang="en-US" sz="160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" y="908685"/>
            <a:ext cx="5089525" cy="5732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Archetype——Component</a:t>
            </a:r>
            <a:r>
              <a:rPr lang="zh-CN" altLang="en-US" sz="2400">
                <a:solidFill>
                  <a:schemeClr val="bg1"/>
                </a:solidFill>
              </a:rPr>
              <a:t>在</a:t>
            </a:r>
            <a:r>
              <a:rPr lang="en-US" altLang="zh-CN" sz="2400">
                <a:solidFill>
                  <a:schemeClr val="bg1"/>
                </a:solidFill>
              </a:rPr>
              <a:t>Table</a:t>
            </a:r>
            <a:r>
              <a:rPr lang="zh-CN" altLang="en-US" sz="2400">
                <a:solidFill>
                  <a:schemeClr val="bg1"/>
                </a:solidFill>
              </a:rPr>
              <a:t>中的信息记录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0150" y="1553210"/>
            <a:ext cx="7251700" cy="2063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78505" y="4100830"/>
            <a:ext cx="71577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被</a:t>
            </a:r>
            <a:r>
              <a:rPr lang="en-US" altLang="zh-CN">
                <a:solidFill>
                  <a:schemeClr val="bg1"/>
                </a:solidFill>
              </a:rPr>
              <a:t>ecs_id_record_t.cache</a:t>
            </a:r>
            <a:r>
              <a:rPr lang="zh-CN" altLang="en-US">
                <a:solidFill>
                  <a:schemeClr val="bg1"/>
                </a:solidFill>
              </a:rPr>
              <a:t>使用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index</a:t>
            </a:r>
            <a:r>
              <a:rPr lang="zh-CN" altLang="en-US">
                <a:solidFill>
                  <a:schemeClr val="bg1"/>
                </a:solidFill>
              </a:rPr>
              <a:t>：此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在</a:t>
            </a:r>
            <a:r>
              <a:rPr lang="en-US" altLang="zh-CN">
                <a:solidFill>
                  <a:schemeClr val="bg1"/>
                </a:solidFill>
              </a:rPr>
              <a:t>ecs_table_t.type</a:t>
            </a:r>
            <a:r>
              <a:rPr lang="zh-CN" altLang="en-US">
                <a:solidFill>
                  <a:schemeClr val="bg1"/>
                </a:solidFill>
              </a:rPr>
              <a:t>数组中的位置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count</a:t>
            </a:r>
            <a:r>
              <a:rPr lang="zh-CN" altLang="en-US">
                <a:solidFill>
                  <a:schemeClr val="bg1"/>
                </a:solidFill>
              </a:rPr>
              <a:t>：此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在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中出现的次数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column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对应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的哪一列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0090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的存储小结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11555" y="1938020"/>
            <a:ext cx="3574415" cy="1891030"/>
            <a:chOff x="1593" y="3632"/>
            <a:chExt cx="5629" cy="2978"/>
          </a:xfrm>
        </p:grpSpPr>
        <p:sp>
          <p:nvSpPr>
            <p:cNvPr id="6" name="文本框 5"/>
            <p:cNvSpPr txBox="1"/>
            <p:nvPr/>
          </p:nvSpPr>
          <p:spPr>
            <a:xfrm>
              <a:off x="1680" y="4552"/>
              <a:ext cx="511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>
                  <a:solidFill>
                    <a:schemeClr val="bg1"/>
                  </a:solidFill>
                </a:rPr>
                <a:t>SparseSet&lt;Entity, ecs_record_t&gt;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80" y="5235"/>
              <a:ext cx="5166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>
                  <a:solidFill>
                    <a:schemeClr val="bg1"/>
                  </a:solidFill>
                </a:rPr>
                <a:t>SparseSet&lt;table_id, ecs_table_t&gt;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593" y="4225"/>
              <a:ext cx="5474" cy="2385"/>
            </a:xfrm>
            <a:prstGeom prst="round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94" y="3632"/>
              <a:ext cx="204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>
                  <a:solidFill>
                    <a:schemeClr val="bg1"/>
                  </a:solidFill>
                </a:rPr>
                <a:t>ecs_store_t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94" y="5918"/>
              <a:ext cx="5528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>
                  <a:solidFill>
                    <a:schemeClr val="bg1"/>
                  </a:solidFill>
                </a:rPr>
                <a:t>ecs_table_t root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7864475" y="2675890"/>
            <a:ext cx="494030" cy="494030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183505" y="4136390"/>
            <a:ext cx="494030" cy="4940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r</a:t>
            </a:r>
            <a:endParaRPr lang="en-US" altLang="zh-CN"/>
          </a:p>
        </p:txBody>
      </p:sp>
      <p:sp>
        <p:nvSpPr>
          <p:cNvPr id="20" name="椭圆 19"/>
          <p:cNvSpPr/>
          <p:nvPr/>
        </p:nvSpPr>
        <p:spPr>
          <a:xfrm>
            <a:off x="7016115" y="3829050"/>
            <a:ext cx="494030" cy="494030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1" name="直接箭头连接符 20"/>
          <p:cNvCxnSpPr>
            <a:stCxn id="18" idx="4"/>
            <a:endCxn id="20" idx="0"/>
          </p:cNvCxnSpPr>
          <p:nvPr/>
        </p:nvCxnSpPr>
        <p:spPr>
          <a:xfrm flipH="1">
            <a:off x="7263130" y="3169920"/>
            <a:ext cx="848360" cy="65913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stCxn id="20" idx="3"/>
            <a:endCxn id="19" idx="6"/>
          </p:cNvCxnSpPr>
          <p:nvPr/>
        </p:nvCxnSpPr>
        <p:spPr>
          <a:xfrm flipH="1">
            <a:off x="5677535" y="4250690"/>
            <a:ext cx="1410970" cy="13271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endCxn id="19" idx="2"/>
          </p:cNvCxnSpPr>
          <p:nvPr/>
        </p:nvCxnSpPr>
        <p:spPr>
          <a:xfrm>
            <a:off x="2830830" y="3696335"/>
            <a:ext cx="2352675" cy="687070"/>
          </a:xfrm>
          <a:prstGeom prst="straightConnector1">
            <a:avLst/>
          </a:prstGeom>
          <a:ln w="6350" cap="flat" cmpd="sng" algn="ctr">
            <a:solidFill>
              <a:schemeClr val="accent2"/>
            </a:solidFill>
            <a:prstDash val="dash"/>
            <a:miter lim="800000"/>
            <a:tailEnd type="arrow" w="med" len="med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527675" y="1569720"/>
            <a:ext cx="5873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已知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查找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，并找到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在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的位置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7" name="直接连接符 26"/>
          <p:cNvCxnSpPr>
            <a:endCxn id="25" idx="1"/>
          </p:cNvCxnSpPr>
          <p:nvPr/>
        </p:nvCxnSpPr>
        <p:spPr>
          <a:xfrm flipV="1">
            <a:off x="4313555" y="1753870"/>
            <a:ext cx="1214120" cy="922020"/>
          </a:xfrm>
          <a:prstGeom prst="line">
            <a:avLst/>
          </a:prstGeom>
          <a:ln w="635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5591810" y="20459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已知</a:t>
            </a:r>
            <a:r>
              <a:rPr lang="en-US" altLang="zh-CN">
                <a:solidFill>
                  <a:schemeClr val="bg1"/>
                </a:solidFill>
              </a:rPr>
              <a:t>TableID</a:t>
            </a:r>
            <a:r>
              <a:rPr lang="zh-CN" altLang="en-US">
                <a:solidFill>
                  <a:schemeClr val="bg1"/>
                </a:solidFill>
              </a:rPr>
              <a:t>查找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endParaRPr lang="en-US" altLang="zh-CN">
              <a:solidFill>
                <a:schemeClr val="bg1"/>
              </a:solidFill>
            </a:endParaRPr>
          </a:p>
        </p:txBody>
      </p:sp>
      <p:cxnSp>
        <p:nvCxnSpPr>
          <p:cNvPr id="29" name="直接连接符 28"/>
          <p:cNvCxnSpPr>
            <a:endCxn id="28" idx="1"/>
          </p:cNvCxnSpPr>
          <p:nvPr/>
        </p:nvCxnSpPr>
        <p:spPr>
          <a:xfrm flipV="1">
            <a:off x="4347210" y="2230120"/>
            <a:ext cx="1244600" cy="879475"/>
          </a:xfrm>
          <a:prstGeom prst="line">
            <a:avLst/>
          </a:prstGeom>
          <a:ln w="635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364105" y="4817110"/>
            <a:ext cx="90373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问题：</a:t>
            </a:r>
            <a:endParaRPr lang="en-US" altLang="zh-CN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zh-CN" altLang="en-US">
                <a:solidFill>
                  <a:schemeClr val="bg1"/>
                </a:solidFill>
              </a:rPr>
              <a:t>如何快速找到某个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所在的所有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endParaRPr lang="en-US" altLang="zh-CN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zh-CN">
                <a:solidFill>
                  <a:schemeClr val="bg1"/>
                </a:solidFill>
              </a:rPr>
              <a:t>对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增删组件时，如何快速找到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要迁移到的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0090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的优化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快速找到</a:t>
            </a:r>
            <a:r>
              <a:rPr lang="en-US" altLang="zh-CN" sz="2400">
                <a:solidFill>
                  <a:schemeClr val="bg1"/>
                </a:solidFill>
              </a:rPr>
              <a:t>Entity</a:t>
            </a:r>
            <a:r>
              <a:rPr lang="zh-CN" altLang="en-US" sz="2400">
                <a:solidFill>
                  <a:schemeClr val="bg1"/>
                </a:solidFill>
              </a:rPr>
              <a:t>迁移表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4135" y="1209675"/>
            <a:ext cx="94716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我们知道对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增加</a:t>
            </a:r>
            <a:r>
              <a:rPr lang="en-US" altLang="zh-CN">
                <a:solidFill>
                  <a:schemeClr val="bg1"/>
                </a:solidFill>
              </a:rPr>
              <a:t>/</a:t>
            </a:r>
            <a:r>
              <a:rPr lang="zh-CN" altLang="en-US">
                <a:solidFill>
                  <a:schemeClr val="bg1"/>
                </a:solidFill>
              </a:rPr>
              <a:t>删除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后，此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包含的所有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。也就是说迁移的目标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也要包含这些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。问题就变成如何给定一组</a:t>
            </a:r>
            <a:r>
              <a:rPr lang="en-US" altLang="zh-CN">
                <a:solidFill>
                  <a:schemeClr val="bg1"/>
                </a:solidFill>
              </a:rPr>
              <a:t>ComponentID</a:t>
            </a:r>
            <a:r>
              <a:rPr lang="zh-CN" altLang="en-US">
                <a:solidFill>
                  <a:schemeClr val="bg1"/>
                </a:solidFill>
              </a:rPr>
              <a:t>，快速找到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1135" y="2633980"/>
            <a:ext cx="9471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答案：在</a:t>
            </a:r>
            <a:r>
              <a:rPr lang="en-US" altLang="zh-CN">
                <a:solidFill>
                  <a:schemeClr val="bg1"/>
                </a:solidFill>
              </a:rPr>
              <a:t>ecs_store_t</a:t>
            </a:r>
            <a:r>
              <a:rPr lang="zh-CN" altLang="en-US">
                <a:solidFill>
                  <a:schemeClr val="bg1"/>
                </a:solidFill>
              </a:rPr>
              <a:t>中有</a:t>
            </a:r>
            <a:r>
              <a:rPr lang="en-US" altLang="zh-CN">
                <a:solidFill>
                  <a:schemeClr val="bg1"/>
                </a:solidFill>
              </a:rPr>
              <a:t>HashMap</a:t>
            </a:r>
            <a:r>
              <a:rPr lang="zh-CN" altLang="en-US">
                <a:solidFill>
                  <a:schemeClr val="bg1"/>
                </a:solidFill>
              </a:rPr>
              <a:t>专门做</a:t>
            </a:r>
            <a:r>
              <a:rPr lang="en-US" altLang="zh-CN">
                <a:solidFill>
                  <a:schemeClr val="bg1"/>
                </a:solidFill>
              </a:rPr>
              <a:t>ecs_type_t</a:t>
            </a:r>
            <a:r>
              <a:rPr lang="zh-CN" altLang="en-US">
                <a:solidFill>
                  <a:schemeClr val="bg1"/>
                </a:solidFill>
              </a:rPr>
              <a:t>到</a:t>
            </a:r>
            <a:r>
              <a:rPr lang="en-US" altLang="zh-CN">
                <a:solidFill>
                  <a:schemeClr val="bg1"/>
                </a:solidFill>
              </a:rPr>
              <a:t>ecs_table_t</a:t>
            </a:r>
            <a:r>
              <a:rPr lang="zh-CN" altLang="en-US">
                <a:solidFill>
                  <a:schemeClr val="bg1"/>
                </a:solidFill>
              </a:rPr>
              <a:t>的映射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2195" y="3114040"/>
            <a:ext cx="5008245" cy="14966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61135" y="4839335"/>
            <a:ext cx="9471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这就是为什么</a:t>
            </a:r>
            <a:r>
              <a:rPr lang="en-US" altLang="zh-CN">
                <a:solidFill>
                  <a:schemeClr val="bg1"/>
                </a:solidFill>
              </a:rPr>
              <a:t>ecs_type_t</a:t>
            </a:r>
            <a:r>
              <a:rPr lang="zh-CN" altLang="en-US">
                <a:solidFill>
                  <a:schemeClr val="bg1"/>
                </a:solidFill>
              </a:rPr>
              <a:t>要排序，这样每次哈希的结果才一样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3497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chemeClr val="bg1"/>
                </a:solidFill>
              </a:rPr>
              <a:t>现有的常用游戏架构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280" y="3106420"/>
            <a:ext cx="99015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Actor-Component</a:t>
            </a:r>
            <a:r>
              <a:rPr lang="zh-CN" altLang="en-US">
                <a:solidFill>
                  <a:schemeClr val="bg1"/>
                </a:solidFill>
              </a:rPr>
              <a:t>模式：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Actor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中有多个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，不同的组件向上追溯都有同一个祖先节点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UActorComponent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，由不同的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实现不一样的功能。而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Actor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充当场景树中节点的功能，可以和其他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Actor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存在层级关系。同一个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Actor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中的不同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也可以存在层级关系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pPr indent="457200"/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zh-CN" altLang="en-US">
                <a:solidFill>
                  <a:schemeClr val="bg1"/>
                </a:solidFill>
              </a:rPr>
              <a:t>详细解释（知乎）：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《InsideUE4》GamePlay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架构（一）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Actor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Component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图片 4"/>
          <p:cNvPicPr/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66645" y="1932940"/>
            <a:ext cx="4986655" cy="73215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0090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的优化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快速找到</a:t>
            </a:r>
            <a:r>
              <a:rPr lang="en-US" sz="2400">
                <a:solidFill>
                  <a:schemeClr val="bg1"/>
                </a:solidFill>
              </a:rPr>
              <a:t>Component</a:t>
            </a:r>
            <a:r>
              <a:rPr lang="zh-CN" altLang="en-US" sz="2400">
                <a:solidFill>
                  <a:schemeClr val="bg1"/>
                </a:solidFill>
              </a:rPr>
              <a:t>所在的所有</a:t>
            </a:r>
            <a:r>
              <a:rPr lang="en-US" altLang="zh-CN" sz="2400">
                <a:solidFill>
                  <a:schemeClr val="bg1"/>
                </a:solidFill>
              </a:rPr>
              <a:t>Table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4135" y="1209675"/>
            <a:ext cx="94716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为何有此需求？</a:t>
            </a:r>
            <a:endParaRPr 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系统工作时，输入是用户要求的多个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类型。此时需要找到包含这些类型的表然后求交集</a:t>
            </a:r>
            <a:endParaRPr lang="zh-CN">
              <a:solidFill>
                <a:schemeClr val="bg1"/>
              </a:solidFill>
            </a:endParaRPr>
          </a:p>
          <a:p>
            <a:endParaRPr lang="zh-CN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1135" y="2633980"/>
            <a:ext cx="9471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答案：在</a:t>
            </a:r>
            <a:r>
              <a:rPr lang="en-US" altLang="zh-CN">
                <a:solidFill>
                  <a:schemeClr val="bg1"/>
                </a:solidFill>
              </a:rPr>
              <a:t>ecs_id_record_t</a:t>
            </a:r>
            <a:r>
              <a:rPr lang="zh-CN" altLang="en-US">
                <a:solidFill>
                  <a:schemeClr val="bg1"/>
                </a:solidFill>
              </a:rPr>
              <a:t>中有</a:t>
            </a:r>
            <a:r>
              <a:rPr lang="en-US" altLang="zh-CN">
                <a:solidFill>
                  <a:schemeClr val="bg1"/>
                </a:solidFill>
              </a:rPr>
              <a:t>cache</a:t>
            </a:r>
            <a:r>
              <a:rPr lang="zh-CN">
                <a:solidFill>
                  <a:schemeClr val="bg1"/>
                </a:solidFill>
              </a:rPr>
              <a:t>记录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用到的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endParaRPr lang="en-US" altLang="zh-CN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6990" y="3130550"/>
            <a:ext cx="5627370" cy="8261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990" y="4013200"/>
            <a:ext cx="3205480" cy="104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0090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的优化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稀疏组件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4135" y="1209675"/>
            <a:ext cx="9970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某些组件只被很少的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使用，在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迁移时可能会导致产生很多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。这时可以额外将这些组件放在</a:t>
            </a:r>
            <a:r>
              <a:rPr lang="en-US" altLang="zh-CN">
                <a:solidFill>
                  <a:schemeClr val="bg1"/>
                </a:solidFill>
              </a:rPr>
              <a:t>SparseSet</a:t>
            </a:r>
            <a:r>
              <a:rPr lang="zh-CN" altLang="en-US">
                <a:solidFill>
                  <a:schemeClr val="bg1"/>
                </a:solidFill>
              </a:rPr>
              <a:t>里面单独存储（符合</a:t>
            </a:r>
            <a:r>
              <a:rPr lang="en-US" altLang="zh-CN">
                <a:solidFill>
                  <a:schemeClr val="bg1"/>
                </a:solidFill>
              </a:rPr>
              <a:t>DOD</a:t>
            </a:r>
            <a:r>
              <a:rPr lang="zh-CN" altLang="en-US">
                <a:solidFill>
                  <a:schemeClr val="bg1"/>
                </a:solidFill>
              </a:rPr>
              <a:t>原则：不常用的东西放在</a:t>
            </a:r>
            <a:r>
              <a:rPr lang="en-US" altLang="zh-CN">
                <a:solidFill>
                  <a:schemeClr val="bg1"/>
                </a:solidFill>
              </a:rPr>
              <a:t>HashMap</a:t>
            </a:r>
            <a:r>
              <a:rPr lang="zh-CN" altLang="en-US">
                <a:solidFill>
                  <a:schemeClr val="bg1"/>
                </a:solidFill>
              </a:rPr>
              <a:t>里面）</a:t>
            </a:r>
            <a:endParaRPr lang="en-US" altLang="zh-CN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3364865"/>
            <a:ext cx="4871085" cy="26263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460" y="1993900"/>
            <a:ext cx="4701540" cy="12319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418580" y="3225800"/>
            <a:ext cx="54724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先通过</a:t>
            </a:r>
            <a:r>
              <a:rPr lang="en-US" altLang="zh-CN">
                <a:solidFill>
                  <a:schemeClr val="bg1"/>
                </a:solidFill>
              </a:rPr>
              <a:t>ecs_world_t.id_index_lo/hi</a:t>
            </a:r>
            <a:r>
              <a:rPr lang="zh-CN" altLang="en-US">
                <a:solidFill>
                  <a:schemeClr val="bg1"/>
                </a:solidFill>
              </a:rPr>
              <a:t>通过</a:t>
            </a:r>
            <a:r>
              <a:rPr lang="en-US" altLang="zh-CN">
                <a:solidFill>
                  <a:schemeClr val="bg1"/>
                </a:solidFill>
              </a:rPr>
              <a:t>ComponentID</a:t>
            </a:r>
            <a:r>
              <a:rPr lang="zh-CN" altLang="en-US">
                <a:solidFill>
                  <a:schemeClr val="bg1"/>
                </a:solidFill>
              </a:rPr>
              <a:t>找到</a:t>
            </a:r>
            <a:r>
              <a:rPr lang="en-US" altLang="zh-CN">
                <a:solidFill>
                  <a:schemeClr val="bg1"/>
                </a:solidFill>
              </a:rPr>
              <a:t>record</a:t>
            </a:r>
            <a:r>
              <a:rPr lang="zh-CN" altLang="en-US">
                <a:solidFill>
                  <a:schemeClr val="bg1"/>
                </a:solidFill>
              </a:rPr>
              <a:t>，再通过</a:t>
            </a:r>
            <a:r>
              <a:rPr lang="en-US" altLang="zh-CN">
                <a:solidFill>
                  <a:schemeClr val="bg1"/>
                </a:solidFill>
              </a:rPr>
              <a:t>record</a:t>
            </a:r>
            <a:r>
              <a:rPr lang="zh-CN" altLang="en-US">
                <a:solidFill>
                  <a:schemeClr val="bg1"/>
                </a:solidFill>
              </a:rPr>
              <a:t>找到其存储的</a:t>
            </a:r>
            <a:r>
              <a:rPr lang="en-US" altLang="zh-CN">
                <a:solidFill>
                  <a:schemeClr val="bg1"/>
                </a:solidFill>
              </a:rPr>
              <a:t>SparseSet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0090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的优化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空组件优化与映射表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4135" y="1209675"/>
            <a:ext cx="99701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某些组件是空类，那么不应该在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里面给其分配</a:t>
            </a:r>
            <a:r>
              <a:rPr lang="en-US" altLang="zh-CN">
                <a:solidFill>
                  <a:schemeClr val="bg1"/>
                </a:solidFill>
              </a:rPr>
              <a:t>Column</a:t>
            </a:r>
            <a:r>
              <a:rPr lang="zh-CN" altLang="en-US">
                <a:solidFill>
                  <a:schemeClr val="bg1"/>
                </a:solidFill>
              </a:rPr>
              <a:t>以节省内存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但这带来一个问题。</a:t>
            </a:r>
            <a:r>
              <a:rPr lang="en-US" altLang="zh-CN">
                <a:solidFill>
                  <a:schemeClr val="bg1"/>
                </a:solidFill>
              </a:rPr>
              <a:t>ComponentID</a:t>
            </a:r>
            <a:r>
              <a:rPr lang="zh-CN" altLang="en-US">
                <a:solidFill>
                  <a:schemeClr val="bg1"/>
                </a:solidFill>
              </a:rPr>
              <a:t>按升序排序。假设一个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存在如下</a:t>
            </a:r>
            <a:r>
              <a:rPr lang="en-US" altLang="zh-CN">
                <a:solidFill>
                  <a:schemeClr val="bg1"/>
                </a:solidFill>
              </a:rPr>
              <a:t>ComponentID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80025" y="2586990"/>
            <a:ext cx="693420" cy="692785"/>
            <a:chOff x="4625" y="4312"/>
            <a:chExt cx="1092" cy="1091"/>
          </a:xfrm>
        </p:grpSpPr>
        <p:sp>
          <p:nvSpPr>
            <p:cNvPr id="4" name="矩形 3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756" y="4567"/>
              <a:ext cx="9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C2</a:t>
              </a:r>
              <a:endPara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587240" y="2590800"/>
            <a:ext cx="692785" cy="692785"/>
            <a:chOff x="4625" y="4312"/>
            <a:chExt cx="1091" cy="1091"/>
          </a:xfrm>
        </p:grpSpPr>
        <p:sp>
          <p:nvSpPr>
            <p:cNvPr id="11" name="矩形 10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56" y="4567"/>
              <a:ext cx="96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C1</a:t>
              </a:r>
              <a:endPara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72810" y="2590800"/>
            <a:ext cx="693420" cy="692785"/>
            <a:chOff x="4625" y="4312"/>
            <a:chExt cx="1092" cy="1091"/>
          </a:xfrm>
        </p:grpSpPr>
        <p:sp>
          <p:nvSpPr>
            <p:cNvPr id="14" name="矩形 13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756" y="4567"/>
              <a:ext cx="9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Tag</a:t>
              </a:r>
              <a:endPara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65595" y="2586990"/>
            <a:ext cx="693420" cy="692785"/>
            <a:chOff x="4625" y="4312"/>
            <a:chExt cx="1092" cy="1091"/>
          </a:xfrm>
        </p:grpSpPr>
        <p:sp>
          <p:nvSpPr>
            <p:cNvPr id="18" name="矩形 17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756" y="4567"/>
              <a:ext cx="9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C3</a:t>
              </a:r>
              <a:endPara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334135" y="3467100"/>
            <a:ext cx="9970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其中</a:t>
            </a:r>
            <a:r>
              <a:rPr lang="en-US" altLang="zh-CN">
                <a:solidFill>
                  <a:schemeClr val="bg1"/>
                </a:solidFill>
              </a:rPr>
              <a:t>Tag</a:t>
            </a:r>
            <a:r>
              <a:rPr lang="zh-CN" altLang="en-US">
                <a:solidFill>
                  <a:schemeClr val="bg1"/>
                </a:solidFill>
              </a:rPr>
              <a:t>组件是空类。这时，内存布局可能如下：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587240" y="4782820"/>
            <a:ext cx="739140" cy="692785"/>
            <a:chOff x="4625" y="4312"/>
            <a:chExt cx="1164" cy="1091"/>
          </a:xfrm>
        </p:grpSpPr>
        <p:sp>
          <p:nvSpPr>
            <p:cNvPr id="22" name="矩形 21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87240" y="5475605"/>
            <a:ext cx="739140" cy="692785"/>
            <a:chOff x="4625" y="4312"/>
            <a:chExt cx="1164" cy="1091"/>
          </a:xfrm>
        </p:grpSpPr>
        <p:sp>
          <p:nvSpPr>
            <p:cNvPr id="25" name="矩形 24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26380" y="4784090"/>
            <a:ext cx="739140" cy="692785"/>
            <a:chOff x="4625" y="4312"/>
            <a:chExt cx="1164" cy="1091"/>
          </a:xfrm>
        </p:grpSpPr>
        <p:sp>
          <p:nvSpPr>
            <p:cNvPr id="28" name="矩形 27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26380" y="5476875"/>
            <a:ext cx="739140" cy="692785"/>
            <a:chOff x="4625" y="4312"/>
            <a:chExt cx="1164" cy="1091"/>
          </a:xfrm>
        </p:grpSpPr>
        <p:sp>
          <p:nvSpPr>
            <p:cNvPr id="31" name="矩形 30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87240" y="3958590"/>
            <a:ext cx="692785" cy="692785"/>
            <a:chOff x="4625" y="4312"/>
            <a:chExt cx="1091" cy="1091"/>
          </a:xfrm>
        </p:grpSpPr>
        <p:sp>
          <p:nvSpPr>
            <p:cNvPr id="40" name="矩形 39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683" y="4647"/>
              <a:ext cx="103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Col1*</a:t>
              </a:r>
              <a:endParaRPr lang="en-US" altLang="zh-CN" sz="1200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26380" y="3958590"/>
            <a:ext cx="692785" cy="692785"/>
            <a:chOff x="4625" y="4312"/>
            <a:chExt cx="1091" cy="1091"/>
          </a:xfrm>
        </p:grpSpPr>
        <p:sp>
          <p:nvSpPr>
            <p:cNvPr id="43" name="矩形 42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683" y="4647"/>
              <a:ext cx="103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Col2*</a:t>
              </a:r>
              <a:endParaRPr lang="en-US" altLang="zh-CN" sz="1200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65520" y="3958590"/>
            <a:ext cx="692785" cy="692785"/>
            <a:chOff x="4625" y="4312"/>
            <a:chExt cx="1091" cy="1091"/>
          </a:xfrm>
        </p:grpSpPr>
        <p:sp>
          <p:nvSpPr>
            <p:cNvPr id="46" name="矩形 45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683" y="4647"/>
              <a:ext cx="103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Col3*</a:t>
              </a:r>
              <a:endParaRPr lang="en-US" altLang="zh-CN" sz="1200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804660" y="3958590"/>
            <a:ext cx="692785" cy="692785"/>
            <a:chOff x="4625" y="4312"/>
            <a:chExt cx="1091" cy="1091"/>
          </a:xfrm>
        </p:grpSpPr>
        <p:sp>
          <p:nvSpPr>
            <p:cNvPr id="49" name="矩形 48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683" y="4647"/>
              <a:ext cx="103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Col4*</a:t>
              </a:r>
              <a:endParaRPr lang="en-US" altLang="zh-CN" sz="1200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804660" y="4784090"/>
            <a:ext cx="739140" cy="692785"/>
            <a:chOff x="4625" y="4312"/>
            <a:chExt cx="1164" cy="1091"/>
          </a:xfrm>
        </p:grpSpPr>
        <p:sp>
          <p:nvSpPr>
            <p:cNvPr id="52" name="矩形 51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04660" y="5476875"/>
            <a:ext cx="739140" cy="692785"/>
            <a:chOff x="4625" y="4312"/>
            <a:chExt cx="1164" cy="1091"/>
          </a:xfrm>
        </p:grpSpPr>
        <p:sp>
          <p:nvSpPr>
            <p:cNvPr id="55" name="矩形 54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3712845" y="4171315"/>
            <a:ext cx="8648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chemeClr val="accent2">
                    <a:lumMod val="40000"/>
                    <a:lumOff val="60000"/>
                  </a:schemeClr>
                </a:solidFill>
              </a:rPr>
              <a:t>Colmns*</a:t>
            </a:r>
            <a:endParaRPr lang="en-US" altLang="zh-CN" sz="120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762875" y="4944745"/>
            <a:ext cx="4196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总是会存在一个指向第二维数组的指针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1" name="直接箭头连接符 60"/>
          <p:cNvCxnSpPr>
            <a:stCxn id="60" idx="1"/>
            <a:endCxn id="43" idx="2"/>
          </p:cNvCxnSpPr>
          <p:nvPr/>
        </p:nvCxnSpPr>
        <p:spPr>
          <a:xfrm flipH="1" flipV="1">
            <a:off x="5673090" y="4651375"/>
            <a:ext cx="2089785" cy="4775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0090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的优化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空组件优化与映射表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4135" y="1209675"/>
            <a:ext cx="9970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我们希望去掉这个指针，没必要有多余的内存浪费。</a:t>
            </a:r>
            <a:endParaRPr lang="zh-CN">
              <a:solidFill>
                <a:schemeClr val="bg1"/>
              </a:solidFill>
            </a:endParaRPr>
          </a:p>
          <a:p>
            <a:r>
              <a:rPr lang="zh-CN">
                <a:solidFill>
                  <a:schemeClr val="bg1"/>
                </a:solidFill>
              </a:rPr>
              <a:t>此时可以使用映射表解决：</a:t>
            </a:r>
            <a:endParaRPr lang="zh-CN">
              <a:solidFill>
                <a:schemeClr val="bg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308860" y="2107565"/>
            <a:ext cx="3670300" cy="4057650"/>
            <a:chOff x="5847" y="3325"/>
            <a:chExt cx="5780" cy="6390"/>
          </a:xfrm>
        </p:grpSpPr>
        <p:grpSp>
          <p:nvGrpSpPr>
            <p:cNvPr id="7" name="组合 6"/>
            <p:cNvGrpSpPr/>
            <p:nvPr/>
          </p:nvGrpSpPr>
          <p:grpSpPr>
            <a:xfrm>
              <a:off x="8315" y="3325"/>
              <a:ext cx="1092" cy="1091"/>
              <a:chOff x="4625" y="4312"/>
              <a:chExt cx="1092" cy="1091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4756" y="4567"/>
                <a:ext cx="96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C2</a:t>
                </a:r>
                <a:endPara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224" y="3331"/>
              <a:ext cx="1091" cy="1091"/>
              <a:chOff x="4625" y="4312"/>
              <a:chExt cx="1091" cy="1091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756" y="4567"/>
                <a:ext cx="96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C1</a:t>
                </a:r>
                <a:endPara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9406" y="3331"/>
              <a:ext cx="1092" cy="1091"/>
              <a:chOff x="4625" y="4312"/>
              <a:chExt cx="1092" cy="1091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756" y="4567"/>
                <a:ext cx="96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Tag</a:t>
                </a:r>
                <a:endPara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497" y="3325"/>
              <a:ext cx="1092" cy="1091"/>
              <a:chOff x="4625" y="4312"/>
              <a:chExt cx="1092" cy="1091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756" y="4567"/>
                <a:ext cx="96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C3</a:t>
                </a:r>
                <a:endPara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224" y="7532"/>
              <a:ext cx="1164" cy="1091"/>
              <a:chOff x="4625" y="4312"/>
              <a:chExt cx="1164" cy="1091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756" y="4567"/>
                <a:ext cx="1033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C11</a:t>
                </a:r>
                <a:endPara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224" y="8623"/>
              <a:ext cx="1164" cy="1091"/>
              <a:chOff x="4625" y="4312"/>
              <a:chExt cx="1164" cy="1091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4756" y="4567"/>
                <a:ext cx="1033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C12</a:t>
                </a:r>
                <a:endPara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388" y="7534"/>
              <a:ext cx="1164" cy="1091"/>
              <a:chOff x="4625" y="4312"/>
              <a:chExt cx="1164" cy="109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756" y="4567"/>
                <a:ext cx="1033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C21</a:t>
                </a:r>
                <a:endPara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388" y="8625"/>
              <a:ext cx="1164" cy="1091"/>
              <a:chOff x="4625" y="4312"/>
              <a:chExt cx="1164" cy="1091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756" y="4567"/>
                <a:ext cx="1033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C22</a:t>
                </a:r>
                <a:endPara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224" y="6234"/>
              <a:ext cx="1091" cy="1091"/>
              <a:chOff x="4625" y="4312"/>
              <a:chExt cx="1091" cy="1091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4683" y="4647"/>
                <a:ext cx="1033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Col1*</a:t>
                </a:r>
                <a:endParaRPr lang="en-US" altLang="zh-CN" sz="1200"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388" y="6234"/>
              <a:ext cx="1091" cy="1091"/>
              <a:chOff x="4625" y="4312"/>
              <a:chExt cx="1091" cy="1091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4683" y="4647"/>
                <a:ext cx="1033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Col2*</a:t>
                </a:r>
                <a:endParaRPr lang="en-US" altLang="zh-CN" sz="1200"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610" y="6234"/>
              <a:ext cx="1091" cy="1091"/>
              <a:chOff x="4625" y="4312"/>
              <a:chExt cx="1091" cy="1091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4683" y="4647"/>
                <a:ext cx="1033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Col3*</a:t>
                </a:r>
                <a:endParaRPr lang="en-US" altLang="zh-CN" sz="1200"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9610" y="7534"/>
              <a:ext cx="1164" cy="1091"/>
              <a:chOff x="4625" y="4312"/>
              <a:chExt cx="1164" cy="1091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4756" y="4567"/>
                <a:ext cx="1033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C31</a:t>
                </a:r>
                <a:endPara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9610" y="8625"/>
              <a:ext cx="1164" cy="1091"/>
              <a:chOff x="4625" y="4312"/>
              <a:chExt cx="1164" cy="1091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4625" y="4312"/>
                <a:ext cx="1091" cy="109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4756" y="4567"/>
                <a:ext cx="1033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C32</a:t>
                </a:r>
                <a:endPara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5847" y="6569"/>
              <a:ext cx="1362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Colmns*</a:t>
              </a:r>
              <a:endParaRPr lang="en-US" altLang="zh-CN" sz="1200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155" y="4901"/>
              <a:ext cx="4473" cy="59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8" name="直接箭头连接符 7"/>
            <p:cNvCxnSpPr>
              <a:stCxn id="11" idx="2"/>
            </p:cNvCxnSpPr>
            <p:nvPr/>
          </p:nvCxnSpPr>
          <p:spPr>
            <a:xfrm>
              <a:off x="7770" y="4422"/>
              <a:ext cx="0" cy="487"/>
            </a:xfrm>
            <a:prstGeom prst="straightConnector1">
              <a:avLst/>
            </a:prstGeom>
            <a:ln>
              <a:solidFill>
                <a:schemeClr val="accent4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>
              <a:endCxn id="40" idx="0"/>
            </p:cNvCxnSpPr>
            <p:nvPr/>
          </p:nvCxnSpPr>
          <p:spPr>
            <a:xfrm flipH="1">
              <a:off x="7770" y="5512"/>
              <a:ext cx="11" cy="722"/>
            </a:xfrm>
            <a:prstGeom prst="straightConnector1">
              <a:avLst/>
            </a:prstGeom>
            <a:ln>
              <a:solidFill>
                <a:schemeClr val="accent4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>
              <a:stCxn id="4" idx="2"/>
            </p:cNvCxnSpPr>
            <p:nvPr/>
          </p:nvCxnSpPr>
          <p:spPr>
            <a:xfrm>
              <a:off x="8861" y="4416"/>
              <a:ext cx="0" cy="493"/>
            </a:xfrm>
            <a:prstGeom prst="straightConnector1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>
              <a:endCxn id="43" idx="0"/>
            </p:cNvCxnSpPr>
            <p:nvPr/>
          </p:nvCxnSpPr>
          <p:spPr>
            <a:xfrm>
              <a:off x="8861" y="5526"/>
              <a:ext cx="73" cy="708"/>
            </a:xfrm>
            <a:prstGeom prst="straightConnector1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>
              <a:stCxn id="14" idx="2"/>
            </p:cNvCxnSpPr>
            <p:nvPr/>
          </p:nvCxnSpPr>
          <p:spPr>
            <a:xfrm>
              <a:off x="9952" y="4422"/>
              <a:ext cx="3" cy="472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>
              <a:stCxn id="18" idx="2"/>
            </p:cNvCxnSpPr>
            <p:nvPr/>
          </p:nvCxnSpPr>
          <p:spPr>
            <a:xfrm>
              <a:off x="11043" y="4416"/>
              <a:ext cx="11" cy="493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>
              <a:endCxn id="49" idx="0"/>
            </p:cNvCxnSpPr>
            <p:nvPr/>
          </p:nvCxnSpPr>
          <p:spPr>
            <a:xfrm flipH="1">
              <a:off x="10156" y="5526"/>
              <a:ext cx="898" cy="708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6250305" y="2881630"/>
            <a:ext cx="534606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使用哈希表，用于映射</a:t>
            </a:r>
            <a:r>
              <a:rPr lang="en-US" altLang="zh-CN">
                <a:solidFill>
                  <a:schemeClr val="bg1"/>
                </a:solidFill>
              </a:rPr>
              <a:t>ComponentID</a:t>
            </a:r>
            <a:r>
              <a:rPr lang="zh-CN" altLang="en-US">
                <a:solidFill>
                  <a:schemeClr val="bg1"/>
                </a:solidFill>
              </a:rPr>
              <a:t>到其真正存储的列下标中：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返回</a:t>
            </a:r>
            <a:r>
              <a:rPr lang="en-US" altLang="zh-CN">
                <a:solidFill>
                  <a:schemeClr val="bg1"/>
                </a:solidFill>
              </a:rPr>
              <a:t>&gt;0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位于的列下标</a:t>
            </a:r>
            <a:r>
              <a:rPr lang="en-US" altLang="zh-CN">
                <a:solidFill>
                  <a:schemeClr val="bg1"/>
                </a:solidFill>
              </a:rPr>
              <a:t>+1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返回</a:t>
            </a:r>
            <a:r>
              <a:rPr lang="en-US" altLang="zh-CN">
                <a:solidFill>
                  <a:schemeClr val="bg1"/>
                </a:solidFill>
              </a:rPr>
              <a:t>0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是空组件，不对应任何列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返回</a:t>
            </a:r>
            <a:r>
              <a:rPr lang="en-US" altLang="zh-CN">
                <a:solidFill>
                  <a:schemeClr val="bg1"/>
                </a:solidFill>
              </a:rPr>
              <a:t>&lt;0</a:t>
            </a:r>
            <a:r>
              <a:rPr lang="zh-CN" altLang="en-US">
                <a:solidFill>
                  <a:schemeClr val="bg1"/>
                </a:solidFill>
              </a:rPr>
              <a:t>：此</a:t>
            </a:r>
            <a:r>
              <a:rPr lang="en-US" altLang="zh-CN">
                <a:solidFill>
                  <a:schemeClr val="bg1"/>
                </a:solidFill>
              </a:rPr>
              <a:t>Table</a:t>
            </a:r>
            <a:r>
              <a:rPr lang="zh-CN" altLang="en-US">
                <a:solidFill>
                  <a:schemeClr val="bg1"/>
                </a:solidFill>
              </a:rPr>
              <a:t>不包含此组件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0090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的优化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组件下标与列下标的优化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4135" y="1209675"/>
            <a:ext cx="9970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Flecs</a:t>
            </a:r>
            <a:r>
              <a:rPr lang="zh-CN" altLang="en-US">
                <a:solidFill>
                  <a:schemeClr val="bg1"/>
                </a:solidFill>
              </a:rPr>
              <a:t>还做了组件下标到列下标之间的转换。通过将一个数组</a:t>
            </a:r>
            <a:r>
              <a:rPr lang="en-US" altLang="zh-CN">
                <a:solidFill>
                  <a:schemeClr val="bg1"/>
                </a:solidFill>
              </a:rPr>
              <a:t>column_map</a:t>
            </a:r>
            <a:r>
              <a:rPr lang="zh-CN" altLang="en-US">
                <a:solidFill>
                  <a:schemeClr val="bg1"/>
                </a:solidFill>
              </a:rPr>
              <a:t>拆成两部分，前半部分传入</a:t>
            </a:r>
            <a:r>
              <a:rPr lang="en-US" altLang="zh-CN">
                <a:solidFill>
                  <a:schemeClr val="bg1"/>
                </a:solidFill>
              </a:rPr>
              <a:t>ComponentID</a:t>
            </a:r>
            <a:r>
              <a:rPr lang="zh-CN" altLang="en-US">
                <a:solidFill>
                  <a:schemeClr val="bg1"/>
                </a:solidFill>
              </a:rPr>
              <a:t>在</a:t>
            </a:r>
            <a:r>
              <a:rPr lang="en-US" altLang="zh-CN">
                <a:solidFill>
                  <a:schemeClr val="bg1"/>
                </a:solidFill>
              </a:rPr>
              <a:t>type</a:t>
            </a:r>
            <a:r>
              <a:rPr lang="zh-CN" altLang="en-US">
                <a:solidFill>
                  <a:schemeClr val="bg1"/>
                </a:solidFill>
              </a:rPr>
              <a:t>中的下标得到组件实际的列。后一半则反过来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 rot="0">
            <a:off x="4661535" y="2107565"/>
            <a:ext cx="693420" cy="692785"/>
            <a:chOff x="4625" y="4312"/>
            <a:chExt cx="1092" cy="1091"/>
          </a:xfrm>
        </p:grpSpPr>
        <p:sp>
          <p:nvSpPr>
            <p:cNvPr id="4" name="矩形 3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756" y="4567"/>
              <a:ext cx="9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C2</a:t>
              </a:r>
              <a:endPara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0">
            <a:off x="3968750" y="2111375"/>
            <a:ext cx="692785" cy="692785"/>
            <a:chOff x="4625" y="4312"/>
            <a:chExt cx="1091" cy="1091"/>
          </a:xfrm>
        </p:grpSpPr>
        <p:sp>
          <p:nvSpPr>
            <p:cNvPr id="11" name="矩形 10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56" y="4567"/>
              <a:ext cx="96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C1</a:t>
              </a:r>
              <a:endPara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0">
            <a:off x="5354320" y="2111375"/>
            <a:ext cx="693420" cy="692785"/>
            <a:chOff x="4625" y="4312"/>
            <a:chExt cx="1092" cy="1091"/>
          </a:xfrm>
        </p:grpSpPr>
        <p:sp>
          <p:nvSpPr>
            <p:cNvPr id="14" name="矩形 13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756" y="4567"/>
              <a:ext cx="9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Tag</a:t>
              </a:r>
              <a:endPara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0">
            <a:off x="6047105" y="2107565"/>
            <a:ext cx="693420" cy="692785"/>
            <a:chOff x="4625" y="4312"/>
            <a:chExt cx="1092" cy="1091"/>
          </a:xfrm>
        </p:grpSpPr>
        <p:sp>
          <p:nvSpPr>
            <p:cNvPr id="18" name="矩形 17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756" y="4567"/>
              <a:ext cx="9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C3</a:t>
              </a:r>
              <a:endPara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0">
            <a:off x="3968750" y="4779010"/>
            <a:ext cx="739140" cy="692785"/>
            <a:chOff x="4625" y="4312"/>
            <a:chExt cx="1164" cy="1091"/>
          </a:xfrm>
        </p:grpSpPr>
        <p:sp>
          <p:nvSpPr>
            <p:cNvPr id="22" name="矩形 21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rot="0">
            <a:off x="3968750" y="5471795"/>
            <a:ext cx="739140" cy="692785"/>
            <a:chOff x="4625" y="4312"/>
            <a:chExt cx="1164" cy="1091"/>
          </a:xfrm>
        </p:grpSpPr>
        <p:sp>
          <p:nvSpPr>
            <p:cNvPr id="25" name="矩形 24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C12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0">
            <a:off x="4707890" y="4780280"/>
            <a:ext cx="739140" cy="692785"/>
            <a:chOff x="4625" y="4312"/>
            <a:chExt cx="1164" cy="1091"/>
          </a:xfrm>
        </p:grpSpPr>
        <p:sp>
          <p:nvSpPr>
            <p:cNvPr id="28" name="矩形 27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0">
            <a:off x="4707890" y="5473065"/>
            <a:ext cx="739140" cy="692785"/>
            <a:chOff x="4625" y="4312"/>
            <a:chExt cx="1164" cy="1091"/>
          </a:xfrm>
        </p:grpSpPr>
        <p:sp>
          <p:nvSpPr>
            <p:cNvPr id="31" name="矩形 30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C22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rot="0">
            <a:off x="3968750" y="3954780"/>
            <a:ext cx="692785" cy="692785"/>
            <a:chOff x="4625" y="4312"/>
            <a:chExt cx="1091" cy="1091"/>
          </a:xfrm>
        </p:grpSpPr>
        <p:sp>
          <p:nvSpPr>
            <p:cNvPr id="40" name="矩形 39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683" y="4647"/>
              <a:ext cx="103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Col1*</a:t>
              </a:r>
              <a:endParaRPr lang="en-US" altLang="zh-CN" sz="1200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0">
            <a:off x="4707890" y="3954780"/>
            <a:ext cx="692785" cy="692785"/>
            <a:chOff x="4625" y="4312"/>
            <a:chExt cx="1091" cy="1091"/>
          </a:xfrm>
        </p:grpSpPr>
        <p:sp>
          <p:nvSpPr>
            <p:cNvPr id="43" name="矩形 42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683" y="4647"/>
              <a:ext cx="103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Col2*</a:t>
              </a:r>
              <a:endParaRPr lang="en-US" altLang="zh-CN" sz="1200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0">
            <a:off x="5483860" y="3954780"/>
            <a:ext cx="692785" cy="692785"/>
            <a:chOff x="4625" y="4312"/>
            <a:chExt cx="1091" cy="1091"/>
          </a:xfrm>
        </p:grpSpPr>
        <p:sp>
          <p:nvSpPr>
            <p:cNvPr id="49" name="矩形 48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683" y="4647"/>
              <a:ext cx="103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Col3*</a:t>
              </a:r>
              <a:endParaRPr lang="en-US" altLang="zh-CN" sz="1200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0">
            <a:off x="5483860" y="4780280"/>
            <a:ext cx="739140" cy="692785"/>
            <a:chOff x="4625" y="4312"/>
            <a:chExt cx="1164" cy="1091"/>
          </a:xfrm>
        </p:grpSpPr>
        <p:sp>
          <p:nvSpPr>
            <p:cNvPr id="52" name="矩形 51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C31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rot="0">
            <a:off x="5483860" y="5473065"/>
            <a:ext cx="739140" cy="692785"/>
            <a:chOff x="4625" y="4312"/>
            <a:chExt cx="1164" cy="1091"/>
          </a:xfrm>
        </p:grpSpPr>
        <p:sp>
          <p:nvSpPr>
            <p:cNvPr id="55" name="矩形 54"/>
            <p:cNvSpPr/>
            <p:nvPr/>
          </p:nvSpPr>
          <p:spPr>
            <a:xfrm>
              <a:off x="4625" y="4312"/>
              <a:ext cx="1091" cy="109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756" y="4567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C32</a:t>
              </a:r>
              <a:endParaRPr lang="en-US" altLang="zh-CN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968750" y="3140710"/>
            <a:ext cx="674370" cy="422910"/>
            <a:chOff x="5013" y="4946"/>
            <a:chExt cx="1062" cy="666"/>
          </a:xfrm>
        </p:grpSpPr>
        <p:sp>
          <p:nvSpPr>
            <p:cNvPr id="5" name="矩形 4"/>
            <p:cNvSpPr/>
            <p:nvPr/>
          </p:nvSpPr>
          <p:spPr>
            <a:xfrm>
              <a:off x="5013" y="4946"/>
              <a:ext cx="1063" cy="666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291" y="4946"/>
              <a:ext cx="7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0</a:t>
              </a:r>
              <a:endParaRPr lang="en-US" altLang="zh-CN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46930" y="3142615"/>
            <a:ext cx="675005" cy="422910"/>
            <a:chOff x="5013" y="4946"/>
            <a:chExt cx="1063" cy="666"/>
          </a:xfrm>
        </p:grpSpPr>
        <p:sp>
          <p:nvSpPr>
            <p:cNvPr id="58" name="矩形 57"/>
            <p:cNvSpPr/>
            <p:nvPr/>
          </p:nvSpPr>
          <p:spPr>
            <a:xfrm>
              <a:off x="5013" y="4946"/>
              <a:ext cx="1063" cy="666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291" y="4946"/>
              <a:ext cx="7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1</a:t>
              </a:r>
              <a:endParaRPr lang="en-US" altLang="zh-CN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25110" y="3141980"/>
            <a:ext cx="675005" cy="422910"/>
            <a:chOff x="5013" y="4946"/>
            <a:chExt cx="1063" cy="666"/>
          </a:xfrm>
        </p:grpSpPr>
        <p:sp>
          <p:nvSpPr>
            <p:cNvPr id="61" name="矩形 60"/>
            <p:cNvSpPr/>
            <p:nvPr/>
          </p:nvSpPr>
          <p:spPr>
            <a:xfrm>
              <a:off x="5013" y="4946"/>
              <a:ext cx="1063" cy="666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190" y="4953"/>
              <a:ext cx="7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-1</a:t>
              </a:r>
              <a:endParaRPr lang="en-US" altLang="zh-CN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001385" y="3141980"/>
            <a:ext cx="675005" cy="422910"/>
            <a:chOff x="5013" y="4946"/>
            <a:chExt cx="1063" cy="666"/>
          </a:xfrm>
        </p:grpSpPr>
        <p:sp>
          <p:nvSpPr>
            <p:cNvPr id="64" name="矩形 63"/>
            <p:cNvSpPr/>
            <p:nvPr/>
          </p:nvSpPr>
          <p:spPr>
            <a:xfrm>
              <a:off x="5013" y="4946"/>
              <a:ext cx="1063" cy="666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190" y="4953"/>
              <a:ext cx="7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2</a:t>
              </a:r>
              <a:endParaRPr lang="en-US" altLang="zh-CN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682105" y="3139440"/>
            <a:ext cx="674370" cy="422910"/>
            <a:chOff x="5013" y="4946"/>
            <a:chExt cx="1062" cy="666"/>
          </a:xfrm>
        </p:grpSpPr>
        <p:sp>
          <p:nvSpPr>
            <p:cNvPr id="67" name="矩形 66"/>
            <p:cNvSpPr/>
            <p:nvPr/>
          </p:nvSpPr>
          <p:spPr>
            <a:xfrm>
              <a:off x="5013" y="4946"/>
              <a:ext cx="1063" cy="666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5291" y="4946"/>
              <a:ext cx="7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0</a:t>
              </a:r>
              <a:endParaRPr lang="en-US" altLang="zh-CN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360285" y="3141345"/>
            <a:ext cx="675005" cy="422910"/>
            <a:chOff x="5013" y="4946"/>
            <a:chExt cx="1063" cy="666"/>
          </a:xfrm>
        </p:grpSpPr>
        <p:sp>
          <p:nvSpPr>
            <p:cNvPr id="70" name="矩形 69"/>
            <p:cNvSpPr/>
            <p:nvPr/>
          </p:nvSpPr>
          <p:spPr>
            <a:xfrm>
              <a:off x="5013" y="4946"/>
              <a:ext cx="1063" cy="666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291" y="4946"/>
              <a:ext cx="7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1</a:t>
              </a:r>
              <a:endParaRPr lang="en-US" altLang="zh-CN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038465" y="3140710"/>
            <a:ext cx="675005" cy="422910"/>
            <a:chOff x="5013" y="4946"/>
            <a:chExt cx="1063" cy="666"/>
          </a:xfrm>
        </p:grpSpPr>
        <p:sp>
          <p:nvSpPr>
            <p:cNvPr id="73" name="矩形 72"/>
            <p:cNvSpPr/>
            <p:nvPr/>
          </p:nvSpPr>
          <p:spPr>
            <a:xfrm>
              <a:off x="5013" y="4946"/>
              <a:ext cx="1063" cy="666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190" y="4953"/>
              <a:ext cx="7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2</a:t>
              </a:r>
              <a:endParaRPr lang="en-US" altLang="zh-CN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0090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的优化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对小</a:t>
            </a:r>
            <a:r>
              <a:rPr lang="en-US" altLang="zh-CN" sz="2400">
                <a:solidFill>
                  <a:schemeClr val="bg1"/>
                </a:solidFill>
              </a:rPr>
              <a:t>ID</a:t>
            </a:r>
            <a:r>
              <a:rPr lang="zh-CN" altLang="en-US" sz="2400">
                <a:solidFill>
                  <a:schemeClr val="bg1"/>
                </a:solidFill>
              </a:rPr>
              <a:t>使用线性表加速查找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4135" y="1209675"/>
            <a:ext cx="99701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Flecs</a:t>
            </a:r>
            <a:r>
              <a:rPr lang="zh-CN" altLang="en-US">
                <a:solidFill>
                  <a:schemeClr val="bg1"/>
                </a:solidFill>
              </a:rPr>
              <a:t>在很多地方对</a:t>
            </a:r>
            <a:r>
              <a:rPr lang="en-US" altLang="zh-CN">
                <a:solidFill>
                  <a:schemeClr val="bg1"/>
                </a:solidFill>
              </a:rPr>
              <a:t>HashMap&lt;ID, Data&gt;</a:t>
            </a:r>
            <a:r>
              <a:rPr lang="zh-CN" altLang="en-US">
                <a:solidFill>
                  <a:schemeClr val="bg1"/>
                </a:solidFill>
              </a:rPr>
              <a:t>类型数据使用了小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加速查找优化。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对于</a:t>
            </a:r>
            <a:r>
              <a:rPr lang="en-US" altLang="zh-CN">
                <a:solidFill>
                  <a:schemeClr val="bg1"/>
                </a:solidFill>
              </a:rPr>
              <a:t>ID &lt; 512</a:t>
            </a:r>
            <a:r>
              <a:rPr lang="zh-CN" altLang="en-US">
                <a:solidFill>
                  <a:schemeClr val="bg1"/>
                </a:solidFill>
              </a:rPr>
              <a:t>，直接使用数组进行</a:t>
            </a:r>
            <a:r>
              <a:rPr lang="en-US" altLang="zh-CN">
                <a:solidFill>
                  <a:schemeClr val="bg1"/>
                </a:solidFill>
              </a:rPr>
              <a:t>Data</a:t>
            </a:r>
            <a:r>
              <a:rPr lang="zh-CN" altLang="en-US">
                <a:solidFill>
                  <a:schemeClr val="bg1"/>
                </a:solidFill>
              </a:rPr>
              <a:t>存储。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而</a:t>
            </a:r>
            <a:r>
              <a:rPr lang="en-US" altLang="zh-CN">
                <a:solidFill>
                  <a:schemeClr val="bg1"/>
                </a:solidFill>
              </a:rPr>
              <a:t>ID &gt;= 512</a:t>
            </a:r>
            <a:r>
              <a:rPr lang="zh-CN" altLang="en-US">
                <a:solidFill>
                  <a:schemeClr val="bg1"/>
                </a:solidFill>
              </a:rPr>
              <a:t>时才会使用</a:t>
            </a:r>
            <a:r>
              <a:rPr lang="en-US" altLang="zh-CN">
                <a:solidFill>
                  <a:schemeClr val="bg1"/>
                </a:solidFill>
              </a:rPr>
              <a:t>HashMap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935" y="2324100"/>
            <a:ext cx="5086985" cy="11874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935" y="3654425"/>
            <a:ext cx="6327140" cy="94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31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Archetype</a:t>
            </a:r>
            <a:r>
              <a:rPr lang="zh-CN" altLang="en-US" sz="2400">
                <a:solidFill>
                  <a:schemeClr val="bg1"/>
                </a:solidFill>
              </a:rPr>
              <a:t>数据全览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3" name="图片 2" descr="flecs_archetype.drawio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9255" y="1041400"/>
            <a:ext cx="5528945" cy="51841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15835" y="3555365"/>
            <a:ext cx="4645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源文件</a:t>
            </a:r>
            <a:r>
              <a:rPr lang="zh-CN" altLang="en-US">
                <a:solidFill>
                  <a:schemeClr val="bg1"/>
                </a:solidFill>
                <a:hlinkClick r:id="rId2" action="ppaction://hlinkfile"/>
              </a:rPr>
              <a:t>在此</a:t>
            </a:r>
            <a:r>
              <a:rPr lang="zh-CN" altLang="en-US">
                <a:solidFill>
                  <a:schemeClr val="bg1"/>
                </a:solidFill>
              </a:rPr>
              <a:t>，请上</a:t>
            </a:r>
            <a:r>
              <a:rPr lang="en-US" altLang="zh-CN">
                <a:solidFill>
                  <a:schemeClr val="bg1"/>
                </a:solidFill>
              </a:rPr>
              <a:t>draw.io</a:t>
            </a:r>
            <a:r>
              <a:rPr lang="zh-CN" altLang="en-US">
                <a:solidFill>
                  <a:schemeClr val="bg1"/>
                </a:solidFill>
              </a:rPr>
              <a:t>网站打开并观看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ECS</a:t>
            </a:r>
            <a:r>
              <a:rPr lang="zh-CN" altLang="en-US" sz="2400">
                <a:solidFill>
                  <a:schemeClr val="bg1"/>
                </a:solidFill>
              </a:rPr>
              <a:t>使用原则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435" y="1303020"/>
            <a:ext cx="9068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AOS: Array Of Struct</a:t>
            </a:r>
            <a:r>
              <a:rPr lang="zh-CN" altLang="en-US">
                <a:solidFill>
                  <a:schemeClr val="bg1"/>
                </a:solidFill>
              </a:rPr>
              <a:t>，即将结构存储在数组中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8435" y="1816100"/>
            <a:ext cx="9772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SOA: Struct Of Array</a:t>
            </a:r>
            <a:r>
              <a:rPr lang="zh-CN" altLang="en-US">
                <a:solidFill>
                  <a:schemeClr val="bg1"/>
                </a:solidFill>
              </a:rPr>
              <a:t>，即将结构体中的各个字段分开存储，每个字段存储在单独的数组中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35145" y="36639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TODO</a:t>
            </a:r>
            <a:r>
              <a:rPr lang="zh-CN" altLang="en-US"/>
              <a:t>：举例</a:t>
            </a:r>
            <a:endParaRPr lang="zh-CN" alt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ECS</a:t>
            </a:r>
            <a:r>
              <a:rPr lang="zh-CN" altLang="en-US" sz="2400">
                <a:solidFill>
                  <a:schemeClr val="bg1"/>
                </a:solidFill>
              </a:rPr>
              <a:t>的痛点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435" y="1303020"/>
            <a:ext cx="9068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1. </a:t>
            </a:r>
            <a:r>
              <a:rPr lang="zh-CN">
                <a:solidFill>
                  <a:schemeClr val="bg1"/>
                </a:solidFill>
              </a:rPr>
              <a:t>如何拆分数据为更小的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2. </a:t>
            </a:r>
            <a:r>
              <a:rPr lang="zh-CN" altLang="en-US">
                <a:solidFill>
                  <a:schemeClr val="bg1"/>
                </a:solidFill>
              </a:rPr>
              <a:t>如何应对层级关系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对层级关系的处理</a:t>
            </a:r>
            <a:r>
              <a:rPr lang="en-US" altLang="zh-CN" sz="2400">
                <a:solidFill>
                  <a:schemeClr val="bg1"/>
                </a:solidFill>
              </a:rPr>
              <a:t>——Pair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435" y="1192530"/>
            <a:ext cx="96735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Flecs</a:t>
            </a:r>
            <a:r>
              <a:rPr lang="zh-CN" altLang="en-US">
                <a:solidFill>
                  <a:schemeClr val="bg1"/>
                </a:solidFill>
              </a:rPr>
              <a:t>将层级关系视为特殊的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endParaRPr lang="en-US" altLang="zh-CN">
              <a:solidFill>
                <a:schemeClr val="bg1"/>
              </a:solidFill>
            </a:endParaRPr>
          </a:p>
          <a:p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首先要明确</a:t>
            </a:r>
            <a:r>
              <a:rPr lang="en-US" altLang="zh-CN">
                <a:solidFill>
                  <a:schemeClr val="bg1"/>
                </a:solidFill>
              </a:rPr>
              <a:t>Flecs</a:t>
            </a:r>
            <a:r>
              <a:rPr lang="zh-CN" altLang="en-US">
                <a:solidFill>
                  <a:schemeClr val="bg1"/>
                </a:solidFill>
              </a:rPr>
              <a:t>中</a:t>
            </a:r>
            <a:r>
              <a:rPr lang="en-US" altLang="zh-CN">
                <a:solidFill>
                  <a:schemeClr val="bg1"/>
                </a:solidFill>
              </a:rPr>
              <a:t>“</a:t>
            </a:r>
            <a:r>
              <a:rPr lang="zh-CN" altLang="en-US">
                <a:solidFill>
                  <a:schemeClr val="bg1"/>
                </a:solidFill>
              </a:rPr>
              <a:t>所有东西都是组件</a:t>
            </a:r>
            <a:r>
              <a:rPr lang="en-US" altLang="zh-CN">
                <a:solidFill>
                  <a:schemeClr val="bg1"/>
                </a:solidFill>
              </a:rPr>
              <a:t>”</a:t>
            </a:r>
            <a:r>
              <a:rPr lang="zh-CN" altLang="en-US">
                <a:solidFill>
                  <a:schemeClr val="bg1"/>
                </a:solidFill>
              </a:rPr>
              <a:t>的概念。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，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都是同一个东西（甚至后面说的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，</a:t>
            </a:r>
            <a:r>
              <a:rPr lang="en-US" altLang="zh-CN">
                <a:solidFill>
                  <a:schemeClr val="bg1"/>
                </a:solidFill>
              </a:rPr>
              <a:t>System</a:t>
            </a:r>
            <a:r>
              <a:rPr lang="zh-CN" altLang="en-US">
                <a:solidFill>
                  <a:schemeClr val="bg1"/>
                </a:solidFill>
              </a:rPr>
              <a:t>，</a:t>
            </a:r>
            <a:r>
              <a:rPr lang="en-US" altLang="zh-CN">
                <a:solidFill>
                  <a:schemeClr val="bg1"/>
                </a:solidFill>
              </a:rPr>
              <a:t>Observer</a:t>
            </a:r>
            <a:r>
              <a:rPr lang="zh-CN" altLang="en-US">
                <a:solidFill>
                  <a:schemeClr val="bg1"/>
                </a:solidFill>
              </a:rPr>
              <a:t>都是），被称为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这意味着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本身也可以是组件。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通过两个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的组合表示，其本身也是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。第一个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称为</a:t>
            </a:r>
            <a:r>
              <a:rPr lang="en-US" altLang="zh-CN">
                <a:solidFill>
                  <a:schemeClr val="bg1"/>
                </a:solidFill>
              </a:rPr>
              <a:t>first</a:t>
            </a:r>
            <a:r>
              <a:rPr lang="zh-CN" altLang="en-US">
                <a:solidFill>
                  <a:schemeClr val="bg1"/>
                </a:solidFill>
              </a:rPr>
              <a:t>，第二个为</a:t>
            </a:r>
            <a:r>
              <a:rPr lang="en-US" altLang="zh-CN">
                <a:solidFill>
                  <a:schemeClr val="bg1"/>
                </a:solidFill>
              </a:rPr>
              <a:t>second</a:t>
            </a:r>
            <a:r>
              <a:rPr lang="zh-CN" altLang="en-US">
                <a:solidFill>
                  <a:schemeClr val="bg1"/>
                </a:solidFill>
              </a:rPr>
              <a:t>。使用</a:t>
            </a:r>
            <a:r>
              <a:rPr lang="en-US" altLang="zh-CN">
                <a:solidFill>
                  <a:schemeClr val="bg1"/>
                </a:solidFill>
              </a:rPr>
              <a:t>“(First, Second</a:t>
            </a:r>
            <a:r>
              <a:rPr lang="zh-CN" altLang="en-US">
                <a:solidFill>
                  <a:schemeClr val="bg1"/>
                </a:solidFill>
              </a:rPr>
              <a:t>）</a:t>
            </a:r>
            <a:r>
              <a:rPr lang="en-US" altLang="zh-CN">
                <a:solidFill>
                  <a:schemeClr val="bg1"/>
                </a:solidFill>
              </a:rPr>
              <a:t>”</a:t>
            </a:r>
            <a:r>
              <a:rPr lang="zh-CN" altLang="en-US">
                <a:solidFill>
                  <a:schemeClr val="bg1"/>
                </a:solidFill>
              </a:rPr>
              <a:t>记号表示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0700" y="4032885"/>
            <a:ext cx="4525645" cy="729615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6345" y="4032885"/>
            <a:ext cx="3263265" cy="729615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80245" y="4032885"/>
            <a:ext cx="639445" cy="729615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945130" y="3605530"/>
            <a:ext cx="2216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Entity1</a:t>
            </a:r>
            <a:r>
              <a:rPr lang="zh-CN" altLang="en-US">
                <a:solidFill>
                  <a:schemeClr val="bg1"/>
                </a:solidFill>
              </a:rPr>
              <a:t>的</a:t>
            </a:r>
            <a:r>
              <a:rPr lang="en-US" altLang="zh-CN">
                <a:solidFill>
                  <a:schemeClr val="bg1"/>
                </a:solidFill>
              </a:rPr>
              <a:t>32</a:t>
            </a:r>
            <a:r>
              <a:rPr lang="zh-CN" altLang="en-US">
                <a:solidFill>
                  <a:schemeClr val="bg1"/>
                </a:solidFill>
              </a:rPr>
              <a:t>位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51930" y="3605530"/>
            <a:ext cx="2886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Entity2</a:t>
            </a:r>
            <a:r>
              <a:rPr lang="zh-CN" altLang="en-US">
                <a:solidFill>
                  <a:schemeClr val="bg1"/>
                </a:solidFill>
              </a:rPr>
              <a:t>的</a:t>
            </a:r>
            <a:r>
              <a:rPr lang="en-US" altLang="zh-CN">
                <a:solidFill>
                  <a:schemeClr val="bg1"/>
                </a:solidFill>
              </a:rPr>
              <a:t>32</a:t>
            </a:r>
            <a:r>
              <a:rPr lang="zh-CN" altLang="en-US">
                <a:solidFill>
                  <a:schemeClr val="bg1"/>
                </a:solidFill>
              </a:rPr>
              <a:t>位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前</a:t>
            </a:r>
            <a:r>
              <a:rPr lang="en-US" altLang="zh-CN">
                <a:solidFill>
                  <a:schemeClr val="bg1"/>
                </a:solidFill>
              </a:rPr>
              <a:t>28</a:t>
            </a:r>
            <a:r>
              <a:rPr lang="zh-CN" altLang="en-US">
                <a:solidFill>
                  <a:schemeClr val="bg1"/>
                </a:solidFill>
              </a:rPr>
              <a:t>位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32315" y="3605530"/>
            <a:ext cx="1998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4</a:t>
            </a:r>
            <a:r>
              <a:rPr lang="zh-CN" altLang="en-US">
                <a:solidFill>
                  <a:schemeClr val="bg1"/>
                </a:solidFill>
              </a:rPr>
              <a:t>位自定义位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700" y="5074920"/>
            <a:ext cx="87210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这样通过一个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，就可以得到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所连接的两个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注意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的高</a:t>
            </a:r>
            <a:r>
              <a:rPr lang="en-US" altLang="zh-CN">
                <a:solidFill>
                  <a:schemeClr val="bg1"/>
                </a:solidFill>
              </a:rPr>
              <a:t>32</a:t>
            </a:r>
            <a:r>
              <a:rPr lang="zh-CN" altLang="en-US">
                <a:solidFill>
                  <a:schemeClr val="bg1"/>
                </a:solidFill>
              </a:rPr>
              <a:t>位只有</a:t>
            </a:r>
            <a:r>
              <a:rPr lang="en-US" altLang="zh-CN">
                <a:solidFill>
                  <a:schemeClr val="bg1"/>
                </a:solidFill>
              </a:rPr>
              <a:t>28</a:t>
            </a:r>
            <a:r>
              <a:rPr lang="zh-CN" altLang="en-US">
                <a:solidFill>
                  <a:schemeClr val="bg1"/>
                </a:solidFill>
              </a:rPr>
              <a:t>位能够存储</a:t>
            </a:r>
            <a:r>
              <a:rPr lang="en-US" altLang="zh-CN">
                <a:solidFill>
                  <a:schemeClr val="bg1"/>
                </a:solidFill>
              </a:rPr>
              <a:t>Entity2</a:t>
            </a:r>
            <a:r>
              <a:rPr lang="zh-CN" altLang="en-US">
                <a:solidFill>
                  <a:schemeClr val="bg1"/>
                </a:solidFill>
              </a:rPr>
              <a:t>的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，也就是说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大于</a:t>
            </a:r>
            <a:r>
              <a:rPr lang="en-US" altLang="zh-CN">
                <a:solidFill>
                  <a:schemeClr val="bg1"/>
                </a:solidFill>
              </a:rPr>
              <a:t>2^28</a:t>
            </a:r>
            <a:r>
              <a:rPr lang="zh-CN" altLang="en-US">
                <a:solidFill>
                  <a:schemeClr val="bg1"/>
                </a:solidFill>
              </a:rPr>
              <a:t>的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无法作为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的</a:t>
            </a:r>
            <a:r>
              <a:rPr lang="en-US" altLang="zh-CN">
                <a:solidFill>
                  <a:schemeClr val="bg1"/>
                </a:solidFill>
              </a:rPr>
              <a:t>second</a:t>
            </a:r>
            <a:r>
              <a:rPr lang="zh-CN" altLang="en-US">
                <a:solidFill>
                  <a:schemeClr val="bg1"/>
                </a:solidFill>
              </a:rPr>
              <a:t>。这是一种妥协。因为最高</a:t>
            </a:r>
            <a:r>
              <a:rPr lang="en-US" altLang="zh-CN">
                <a:solidFill>
                  <a:schemeClr val="bg1"/>
                </a:solidFill>
              </a:rPr>
              <a:t>4</a:t>
            </a:r>
            <a:r>
              <a:rPr lang="zh-CN" altLang="en-US">
                <a:solidFill>
                  <a:schemeClr val="bg1"/>
                </a:solidFill>
              </a:rPr>
              <a:t>位自定义位中需要有标识当前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是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而非正常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的位（以及一些其他功能）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3497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chemeClr val="bg1"/>
                </a:solidFill>
              </a:rPr>
              <a:t>现有的常用游戏架构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280" y="3194685"/>
            <a:ext cx="99015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Everything is Node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使用继承，由根节点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Node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，以及继承其的子类构成。不同的子类有不同的功能。子类也是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Node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Node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Node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之间可以有层级关系。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在游戏开发时，往往需要使用一颗节点树表示一个完整的功能。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505" y="1830070"/>
            <a:ext cx="2679700" cy="945515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对层级关系的处理</a:t>
            </a:r>
            <a:r>
              <a:rPr lang="en-US" altLang="zh-CN" sz="2400">
                <a:solidFill>
                  <a:schemeClr val="bg1"/>
                </a:solidFill>
              </a:rPr>
              <a:t>——Pair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435" y="1192530"/>
            <a:ext cx="967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看一个实际的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用例：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0" y="1729105"/>
            <a:ext cx="3790950" cy="2540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75435" y="4653915"/>
            <a:ext cx="96735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其实是将两个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合成一个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，然后用此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作为组件附加到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上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比如</a:t>
            </a:r>
            <a:r>
              <a:rPr lang="en-US" altLang="zh-CN">
                <a:solidFill>
                  <a:schemeClr val="bg1"/>
                </a:solidFill>
              </a:rPr>
              <a:t>Bob Likes Alice</a:t>
            </a:r>
            <a:r>
              <a:rPr lang="zh-CN" altLang="en-US">
                <a:solidFill>
                  <a:schemeClr val="bg1"/>
                </a:solidFill>
              </a:rPr>
              <a:t>中，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是</a:t>
            </a:r>
            <a:r>
              <a:rPr lang="en-US" altLang="zh-CN">
                <a:solidFill>
                  <a:schemeClr val="bg1"/>
                </a:solidFill>
              </a:rPr>
              <a:t>(Likes, Alice</a:t>
            </a:r>
            <a:r>
              <a:rPr lang="zh-CN" altLang="en-US">
                <a:solidFill>
                  <a:schemeClr val="bg1"/>
                </a:solidFill>
              </a:rPr>
              <a:t>），将其作为组件附加到</a:t>
            </a:r>
            <a:r>
              <a:rPr lang="en-US" altLang="zh-CN">
                <a:solidFill>
                  <a:schemeClr val="bg1"/>
                </a:solidFill>
              </a:rPr>
              <a:t>Bob</a:t>
            </a:r>
            <a:r>
              <a:rPr lang="zh-CN" altLang="en-US">
                <a:solidFill>
                  <a:schemeClr val="bg1"/>
                </a:solidFill>
              </a:rPr>
              <a:t>实体上（显然此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表示的组件是空组件）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对层级关系的处理</a:t>
            </a:r>
            <a:r>
              <a:rPr lang="en-US" altLang="zh-CN" sz="2400">
                <a:solidFill>
                  <a:schemeClr val="bg1"/>
                </a:solidFill>
              </a:rPr>
              <a:t>——Pair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435" y="1141730"/>
            <a:ext cx="967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中也可以对</a:t>
            </a:r>
            <a:r>
              <a:rPr lang="en-US" altLang="zh-CN">
                <a:solidFill>
                  <a:schemeClr val="bg1"/>
                </a:solidFill>
              </a:rPr>
              <a:t>First</a:t>
            </a:r>
            <a:r>
              <a:rPr lang="zh-CN" altLang="en-US">
                <a:solidFill>
                  <a:schemeClr val="bg1"/>
                </a:solidFill>
              </a:rPr>
              <a:t>或</a:t>
            </a:r>
            <a:r>
              <a:rPr lang="en-US" altLang="zh-CN">
                <a:solidFill>
                  <a:schemeClr val="bg1"/>
                </a:solidFill>
              </a:rPr>
              <a:t>Second</a:t>
            </a:r>
            <a:r>
              <a:rPr lang="zh-CN" altLang="en-US">
                <a:solidFill>
                  <a:schemeClr val="bg1"/>
                </a:solidFill>
              </a:rPr>
              <a:t>进行数据设置（此时不是</a:t>
            </a:r>
            <a:r>
              <a:rPr lang="en-US" altLang="zh-CN">
                <a:solidFill>
                  <a:schemeClr val="bg1"/>
                </a:solidFill>
              </a:rPr>
              <a:t>tag</a:t>
            </a:r>
            <a:r>
              <a:rPr lang="zh-CN" altLang="en-US">
                <a:solidFill>
                  <a:schemeClr val="bg1"/>
                </a:solidFill>
              </a:rPr>
              <a:t>组件）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7905" y="1614170"/>
            <a:ext cx="5313045" cy="4615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chemeClr val="bg1"/>
                </a:solidFill>
              </a:rPr>
              <a:t>通过</a:t>
            </a:r>
            <a:r>
              <a:rPr lang="en-US" altLang="zh-CN">
                <a:solidFill>
                  <a:schemeClr val="bg1"/>
                </a:solidFill>
              </a:rPr>
              <a:t>ecs_set_pair</a:t>
            </a:r>
            <a:r>
              <a:rPr lang="zh-CN" altLang="en-US">
                <a:solidFill>
                  <a:schemeClr val="bg1"/>
                </a:solidFill>
              </a:rPr>
              <a:t>设置</a:t>
            </a:r>
            <a:r>
              <a:rPr lang="en-US" altLang="zh-CN">
                <a:solidFill>
                  <a:schemeClr val="bg1"/>
                </a:solidFill>
              </a:rPr>
              <a:t>First</a:t>
            </a:r>
            <a:r>
              <a:rPr lang="zh-CN" altLang="en-US">
                <a:solidFill>
                  <a:schemeClr val="bg1"/>
                </a:solidFill>
              </a:rPr>
              <a:t>有值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通过</a:t>
            </a:r>
            <a:r>
              <a:rPr lang="en-US" altLang="zh-CN">
                <a:solidFill>
                  <a:schemeClr val="bg1"/>
                </a:solidFill>
              </a:rPr>
              <a:t>ecs_set_pair_second</a:t>
            </a:r>
            <a:r>
              <a:rPr lang="zh-CN" altLang="en-US">
                <a:solidFill>
                  <a:schemeClr val="bg1"/>
                </a:solidFill>
              </a:rPr>
              <a:t>设置</a:t>
            </a:r>
            <a:r>
              <a:rPr lang="en-US" altLang="zh-CN">
                <a:solidFill>
                  <a:schemeClr val="bg1"/>
                </a:solidFill>
              </a:rPr>
              <a:t>Second</a:t>
            </a:r>
            <a:r>
              <a:rPr lang="zh-CN" altLang="en-US">
                <a:solidFill>
                  <a:schemeClr val="bg1"/>
                </a:solidFill>
              </a:rPr>
              <a:t>有值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如何知道一个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上哪个有值？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通过</a:t>
            </a:r>
            <a:r>
              <a:rPr lang="en-US" altLang="zh-CN">
                <a:solidFill>
                  <a:schemeClr val="bg1"/>
                </a:solidFill>
              </a:rPr>
              <a:t>type_info</a:t>
            </a:r>
            <a:r>
              <a:rPr lang="zh-CN" altLang="en-US">
                <a:solidFill>
                  <a:schemeClr val="bg1"/>
                </a:solidFill>
              </a:rPr>
              <a:t>看哪个类是非空的。先检查</a:t>
            </a:r>
            <a:r>
              <a:rPr lang="en-US" altLang="zh-CN">
                <a:solidFill>
                  <a:schemeClr val="bg1"/>
                </a:solidFill>
              </a:rPr>
              <a:t>First</a:t>
            </a:r>
            <a:r>
              <a:rPr lang="zh-CN" altLang="en-US">
                <a:solidFill>
                  <a:schemeClr val="bg1"/>
                </a:solidFill>
              </a:rPr>
              <a:t>，如果</a:t>
            </a:r>
            <a:r>
              <a:rPr lang="en-US" altLang="zh-CN">
                <a:solidFill>
                  <a:schemeClr val="bg1"/>
                </a:solidFill>
              </a:rPr>
              <a:t>First</a:t>
            </a:r>
            <a:r>
              <a:rPr lang="zh-CN" altLang="en-US">
                <a:solidFill>
                  <a:schemeClr val="bg1"/>
                </a:solidFill>
              </a:rPr>
              <a:t>非空就直接认定值类型为</a:t>
            </a:r>
            <a:r>
              <a:rPr lang="en-US" altLang="zh-CN">
                <a:solidFill>
                  <a:schemeClr val="bg1"/>
                </a:solidFill>
              </a:rPr>
              <a:t>First</a:t>
            </a:r>
            <a:r>
              <a:rPr lang="zh-CN" altLang="en-US">
                <a:solidFill>
                  <a:schemeClr val="bg1"/>
                </a:solidFill>
              </a:rPr>
              <a:t>。否则再检查</a:t>
            </a:r>
            <a:r>
              <a:rPr lang="en-US" altLang="zh-CN">
                <a:solidFill>
                  <a:schemeClr val="bg1"/>
                </a:solidFill>
              </a:rPr>
              <a:t>Second</a:t>
            </a:r>
            <a:r>
              <a:rPr lang="zh-CN" altLang="en-US">
                <a:solidFill>
                  <a:schemeClr val="bg1"/>
                </a:solidFill>
              </a:rPr>
              <a:t>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也就是说，你无法让一个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上</a:t>
            </a:r>
            <a:r>
              <a:rPr lang="en-US" altLang="zh-CN">
                <a:solidFill>
                  <a:schemeClr val="bg1"/>
                </a:solidFill>
              </a:rPr>
              <a:t>First</a:t>
            </a:r>
            <a:r>
              <a:rPr lang="zh-CN" altLang="en-US">
                <a:solidFill>
                  <a:schemeClr val="bg1"/>
                </a:solidFill>
              </a:rPr>
              <a:t>和</a:t>
            </a:r>
            <a:r>
              <a:rPr lang="en-US" altLang="zh-CN">
                <a:solidFill>
                  <a:schemeClr val="bg1"/>
                </a:solidFill>
              </a:rPr>
              <a:t>Second</a:t>
            </a:r>
            <a:r>
              <a:rPr lang="zh-CN" altLang="en-US">
                <a:solidFill>
                  <a:schemeClr val="bg1"/>
                </a:solidFill>
              </a:rPr>
              <a:t>都有值。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3205" y="1614170"/>
            <a:ext cx="4260850" cy="4835525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EcsPoly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435" y="1192530"/>
            <a:ext cx="967359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前面说过，</a:t>
            </a:r>
            <a:r>
              <a:rPr lang="en-US" altLang="zh-CN">
                <a:solidFill>
                  <a:schemeClr val="bg1"/>
                </a:solidFill>
              </a:rPr>
              <a:t>Flecs</a:t>
            </a:r>
            <a:r>
              <a:rPr lang="zh-CN" altLang="en-US">
                <a:solidFill>
                  <a:schemeClr val="bg1"/>
                </a:solidFill>
              </a:rPr>
              <a:t>中所有的东西都是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。那么，我需要知道某个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是否是某个功能（</a:t>
            </a:r>
            <a:r>
              <a:rPr lang="en-US" altLang="zh-CN">
                <a:solidFill>
                  <a:schemeClr val="bg1"/>
                </a:solidFill>
              </a:rPr>
              <a:t>System</a:t>
            </a:r>
            <a:r>
              <a:rPr lang="zh-CN" altLang="en-US">
                <a:solidFill>
                  <a:schemeClr val="bg1"/>
                </a:solidFill>
              </a:rPr>
              <a:t>，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，</a:t>
            </a:r>
            <a:r>
              <a:rPr lang="en-US" altLang="zh-CN">
                <a:solidFill>
                  <a:schemeClr val="bg1"/>
                </a:solidFill>
              </a:rPr>
              <a:t>Observer</a:t>
            </a:r>
            <a:r>
              <a:rPr lang="zh-CN" altLang="en-US">
                <a:solidFill>
                  <a:schemeClr val="bg1"/>
                </a:solidFill>
              </a:rPr>
              <a:t>等）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这个时候，通过</a:t>
            </a:r>
            <a:r>
              <a:rPr lang="en-US" altLang="zh-CN">
                <a:solidFill>
                  <a:schemeClr val="bg1"/>
                </a:solidFill>
              </a:rPr>
              <a:t>EcsPoly</a:t>
            </a:r>
            <a:r>
              <a:rPr lang="zh-CN" altLang="en-US">
                <a:solidFill>
                  <a:schemeClr val="bg1"/>
                </a:solidFill>
              </a:rPr>
              <a:t>和其他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组合成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，将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真正代表的数据放在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内，而将此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作为组件附加在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上。以后只要查询某个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是否有</a:t>
            </a:r>
            <a:r>
              <a:rPr lang="en-US" altLang="zh-CN">
                <a:solidFill>
                  <a:schemeClr val="bg1"/>
                </a:solidFill>
              </a:rPr>
              <a:t>(EcsPloy, T)</a:t>
            </a:r>
            <a:r>
              <a:rPr lang="zh-CN" altLang="en-US">
                <a:solidFill>
                  <a:schemeClr val="bg1"/>
                </a:solidFill>
              </a:rPr>
              <a:t>的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就可以知道他是不是作为功能</a:t>
            </a:r>
            <a:r>
              <a:rPr lang="en-US" altLang="zh-CN">
                <a:solidFill>
                  <a:schemeClr val="bg1"/>
                </a:solidFill>
              </a:rPr>
              <a:t>T</a:t>
            </a:r>
            <a:r>
              <a:rPr lang="zh-CN" altLang="en-US">
                <a:solidFill>
                  <a:schemeClr val="bg1"/>
                </a:solidFill>
              </a:rPr>
              <a:t>存在了。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附加在</a:t>
            </a:r>
            <a:r>
              <a:rPr lang="en-US" altLang="zh-CN">
                <a:solidFill>
                  <a:schemeClr val="bg1"/>
                </a:solidFill>
              </a:rPr>
              <a:t>(EcsPloy, T)</a:t>
            </a:r>
            <a:r>
              <a:rPr lang="zh-CN" altLang="en-US">
                <a:solidFill>
                  <a:schemeClr val="bg1"/>
                </a:solidFill>
              </a:rPr>
              <a:t>中的数据</a:t>
            </a:r>
            <a:r>
              <a:rPr lang="zh-CN">
                <a:solidFill>
                  <a:schemeClr val="bg1"/>
                </a:solidFill>
              </a:rPr>
              <a:t>就是</a:t>
            </a:r>
            <a:r>
              <a:rPr lang="en-US" altLang="zh-CN">
                <a:solidFill>
                  <a:schemeClr val="bg1"/>
                </a:solidFill>
              </a:rPr>
              <a:t>EcsPloy</a:t>
            </a:r>
            <a:r>
              <a:rPr lang="zh-CN" altLang="en-US">
                <a:solidFill>
                  <a:schemeClr val="bg1"/>
                </a:solidFill>
              </a:rPr>
              <a:t>类：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8035" y="3547110"/>
            <a:ext cx="4185920" cy="777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935" y="3594735"/>
            <a:ext cx="2876550" cy="330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43685" y="4648835"/>
            <a:ext cx="8865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没错里面只是存了个</a:t>
            </a:r>
            <a:r>
              <a:rPr lang="en-US" altLang="zh-CN">
                <a:solidFill>
                  <a:schemeClr val="bg1"/>
                </a:solidFill>
              </a:rPr>
              <a:t>void*</a:t>
            </a:r>
            <a:r>
              <a:rPr lang="zh-CN" altLang="en-US">
                <a:solidFill>
                  <a:schemeClr val="bg1"/>
                </a:solidFill>
              </a:rPr>
              <a:t>。其类型到底是什么由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中的</a:t>
            </a:r>
            <a:r>
              <a:rPr lang="en-US" altLang="zh-CN">
                <a:solidFill>
                  <a:schemeClr val="bg1"/>
                </a:solidFill>
              </a:rPr>
              <a:t>T</a:t>
            </a:r>
            <a:r>
              <a:rPr lang="zh-CN" altLang="en-US">
                <a:solidFill>
                  <a:schemeClr val="bg1"/>
                </a:solidFill>
              </a:rPr>
              <a:t>决定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EcsPoly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435" y="1192530"/>
            <a:ext cx="96735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为什么不直接将</a:t>
            </a:r>
            <a:r>
              <a:rPr lang="en-US" altLang="zh-CN">
                <a:solidFill>
                  <a:schemeClr val="bg1"/>
                </a:solidFill>
              </a:rPr>
              <a:t>T</a:t>
            </a:r>
            <a:r>
              <a:rPr lang="zh-CN" altLang="en-US">
                <a:solidFill>
                  <a:schemeClr val="bg1"/>
                </a:solidFill>
              </a:rPr>
              <a:t>的数据作为组件存在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上，而还要间隔一层</a:t>
            </a:r>
            <a:r>
              <a:rPr lang="en-US" altLang="zh-CN">
                <a:solidFill>
                  <a:schemeClr val="bg1"/>
                </a:solidFill>
              </a:rPr>
              <a:t>EcsPoly</a:t>
            </a:r>
            <a:r>
              <a:rPr lang="zh-CN" altLang="en-US">
                <a:solidFill>
                  <a:schemeClr val="bg1"/>
                </a:solidFill>
              </a:rPr>
              <a:t>呢？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>
                <a:solidFill>
                  <a:schemeClr val="bg1"/>
                </a:solidFill>
              </a:rPr>
              <a:t>这是为了指针安全考虑。假设用户已经通过</a:t>
            </a:r>
            <a:r>
              <a:rPr lang="en-US" altLang="zh-CN">
                <a:solidFill>
                  <a:schemeClr val="bg1"/>
                </a:solidFill>
              </a:rPr>
              <a:t>ecs_get</a:t>
            </a:r>
            <a:r>
              <a:rPr lang="zh-CN" altLang="en-US">
                <a:solidFill>
                  <a:schemeClr val="bg1"/>
                </a:solidFill>
              </a:rPr>
              <a:t>拿到</a:t>
            </a:r>
            <a:r>
              <a:rPr lang="en-US" altLang="zh-CN">
                <a:solidFill>
                  <a:schemeClr val="bg1"/>
                </a:solidFill>
              </a:rPr>
              <a:t>T*</a:t>
            </a:r>
            <a:r>
              <a:rPr lang="zh-CN" altLang="en-US">
                <a:solidFill>
                  <a:schemeClr val="bg1"/>
                </a:solidFill>
              </a:rPr>
              <a:t>，这个时候再向此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增删组件触发表迁移，那么用户拿到的</a:t>
            </a:r>
            <a:r>
              <a:rPr lang="en-US" altLang="zh-CN">
                <a:solidFill>
                  <a:schemeClr val="bg1"/>
                </a:solidFill>
              </a:rPr>
              <a:t>T*</a:t>
            </a:r>
            <a:r>
              <a:rPr lang="zh-CN" altLang="en-US">
                <a:solidFill>
                  <a:schemeClr val="bg1"/>
                </a:solidFill>
              </a:rPr>
              <a:t>指向的内存就失效了。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所以要间隔一层</a:t>
            </a:r>
            <a:r>
              <a:rPr lang="en-US" altLang="zh-CN">
                <a:solidFill>
                  <a:schemeClr val="bg1"/>
                </a:solidFill>
              </a:rPr>
              <a:t>EcsPoly</a:t>
            </a:r>
            <a:r>
              <a:rPr lang="zh-CN" altLang="en-US">
                <a:solidFill>
                  <a:schemeClr val="bg1"/>
                </a:solidFill>
              </a:rPr>
              <a:t>。因为用户永远不应该直接拿到</a:t>
            </a:r>
            <a:r>
              <a:rPr lang="en-US" altLang="zh-CN">
                <a:solidFill>
                  <a:schemeClr val="bg1"/>
                </a:solidFill>
              </a:rPr>
              <a:t>EcsPloy*</a:t>
            </a:r>
            <a:r>
              <a:rPr lang="zh-CN" altLang="en-US">
                <a:solidFill>
                  <a:schemeClr val="bg1"/>
                </a:solidFill>
              </a:rPr>
              <a:t>，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System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435" y="1624965"/>
            <a:ext cx="96735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System</a:t>
            </a:r>
            <a:r>
              <a:rPr lang="zh-CN" altLang="en-US">
                <a:solidFill>
                  <a:schemeClr val="bg1"/>
                </a:solidFill>
              </a:rPr>
              <a:t>本质上也是一个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，附加了</a:t>
            </a:r>
            <a:r>
              <a:rPr lang="en-US" altLang="zh-CN">
                <a:solidFill>
                  <a:schemeClr val="bg1"/>
                </a:solidFill>
              </a:rPr>
              <a:t>ecs_system_t</a:t>
            </a:r>
            <a:r>
              <a:rPr lang="zh-CN" altLang="en-US">
                <a:solidFill>
                  <a:schemeClr val="bg1"/>
                </a:solidFill>
              </a:rPr>
              <a:t>组件。</a:t>
            </a:r>
            <a:r>
              <a:rPr lang="en-US" altLang="zh-CN">
                <a:solidFill>
                  <a:schemeClr val="bg1"/>
                </a:solidFill>
              </a:rPr>
              <a:t>ecs_system_t</a:t>
            </a:r>
            <a:r>
              <a:rPr lang="zh-CN" altLang="en-US">
                <a:solidFill>
                  <a:schemeClr val="bg1"/>
                </a:solidFill>
              </a:rPr>
              <a:t>中有你给的回调函数和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System</a:t>
            </a:r>
            <a:r>
              <a:rPr lang="zh-CN" altLang="en-US">
                <a:solidFill>
                  <a:schemeClr val="bg1"/>
                </a:solidFill>
              </a:rPr>
              <a:t>的存储使用</a:t>
            </a:r>
            <a:r>
              <a:rPr lang="en-US" altLang="zh-CN">
                <a:solidFill>
                  <a:schemeClr val="bg1"/>
                </a:solidFill>
              </a:rPr>
              <a:t>EcsPoly</a:t>
            </a:r>
            <a:r>
              <a:rPr lang="zh-CN" altLang="en-US">
                <a:solidFill>
                  <a:schemeClr val="bg1"/>
                </a:solidFill>
              </a:rPr>
              <a:t>。创建时会先创建一个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，然后在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上附加</a:t>
            </a:r>
            <a:r>
              <a:rPr lang="en-US" altLang="zh-CN">
                <a:solidFill>
                  <a:schemeClr val="bg1"/>
                </a:solidFill>
              </a:rPr>
              <a:t>(EcsPoly, ecs_system_t_tag)</a:t>
            </a:r>
            <a:r>
              <a:rPr lang="zh-CN" altLang="en-US">
                <a:solidFill>
                  <a:schemeClr val="bg1"/>
                </a:solidFill>
              </a:rPr>
              <a:t>的</a:t>
            </a:r>
            <a:r>
              <a:rPr lang="en-US" altLang="zh-CN">
                <a:solidFill>
                  <a:schemeClr val="bg1"/>
                </a:solidFill>
              </a:rPr>
              <a:t>Pair</a:t>
            </a:r>
            <a:r>
              <a:rPr lang="zh-CN" altLang="en-US">
                <a:solidFill>
                  <a:schemeClr val="bg1"/>
                </a:solidFill>
              </a:rPr>
              <a:t>，然后将</a:t>
            </a:r>
            <a:r>
              <a:rPr lang="en-US" altLang="zh-CN">
                <a:solidFill>
                  <a:schemeClr val="bg1"/>
                </a:solidFill>
              </a:rPr>
              <a:t>ecs_system_t</a:t>
            </a:r>
            <a:r>
              <a:rPr lang="zh-CN" altLang="en-US">
                <a:solidFill>
                  <a:schemeClr val="bg1"/>
                </a:solidFill>
              </a:rPr>
              <a:t>存储在</a:t>
            </a:r>
            <a:r>
              <a:rPr lang="en-US" altLang="zh-CN">
                <a:solidFill>
                  <a:schemeClr val="bg1"/>
                </a:solidFill>
              </a:rPr>
              <a:t>EcsPloy</a:t>
            </a:r>
            <a:r>
              <a:rPr lang="zh-CN" altLang="en-US">
                <a:solidFill>
                  <a:schemeClr val="bg1"/>
                </a:solidFill>
              </a:rPr>
              <a:t>中。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9205" y="2140585"/>
            <a:ext cx="96735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Flecs</a:t>
            </a:r>
            <a:r>
              <a:rPr lang="zh-CN">
                <a:solidFill>
                  <a:schemeClr val="bg1"/>
                </a:solidFill>
              </a:rPr>
              <a:t>的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系统使用了很多编译原理和数据库领域相关的知识。其为了效率构造了自己的专属</a:t>
            </a:r>
            <a:r>
              <a:rPr lang="en-US" altLang="zh-CN">
                <a:solidFill>
                  <a:schemeClr val="bg1"/>
                </a:solidFill>
              </a:rPr>
              <a:t>VM</a:t>
            </a:r>
            <a:r>
              <a:rPr lang="zh-CN" altLang="en-US">
                <a:solidFill>
                  <a:schemeClr val="bg1"/>
                </a:solidFill>
              </a:rPr>
              <a:t>，将</a:t>
            </a:r>
            <a:r>
              <a:rPr lang="en-US" altLang="zh-CN">
                <a:solidFill>
                  <a:schemeClr val="bg1"/>
                </a:solidFill>
              </a:rPr>
              <a:t>Query Expr</a:t>
            </a:r>
            <a:r>
              <a:rPr lang="zh-CN" altLang="en-US">
                <a:solidFill>
                  <a:schemeClr val="bg1"/>
                </a:solidFill>
              </a:rPr>
              <a:t>编译为类似汇编的指令逐条执行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而其指令又借鉴了数据库语句（比如</a:t>
            </a:r>
            <a:r>
              <a:rPr lang="en-US" altLang="zh-CN">
                <a:solidFill>
                  <a:schemeClr val="bg1"/>
                </a:solidFill>
              </a:rPr>
              <a:t>Datalog</a:t>
            </a:r>
            <a:r>
              <a:rPr lang="zh-CN" altLang="en-US">
                <a:solidFill>
                  <a:schemeClr val="bg1"/>
                </a:solidFill>
              </a:rPr>
              <a:t>）的设计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Flecs</a:t>
            </a:r>
            <a:r>
              <a:rPr lang="zh-CN" altLang="en-US">
                <a:solidFill>
                  <a:schemeClr val="bg1"/>
                </a:solidFill>
              </a:rPr>
              <a:t>的设计核心：</a:t>
            </a:r>
            <a:r>
              <a:rPr lang="en-US" altLang="zh-CN">
                <a:solidFill>
                  <a:schemeClr val="bg1"/>
                </a:solidFill>
              </a:rPr>
              <a:t>ECS</a:t>
            </a:r>
            <a:r>
              <a:rPr lang="zh-CN" altLang="en-US">
                <a:solidFill>
                  <a:schemeClr val="bg1"/>
                </a:solidFill>
              </a:rPr>
              <a:t>就是存储在内存中的数据库</a:t>
            </a:r>
            <a:endParaRPr lang="en-US" altLang="zh-CN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作者的博客：</a:t>
            </a:r>
            <a:r>
              <a:rPr lang="en-US" altLang="zh-CN">
                <a:solidFill>
                  <a:schemeClr val="bg1"/>
                </a:solidFill>
              </a:rPr>
              <a:t>https://ajmmertens.medium.com/building-games-in-ecs-with-entity-relationships-657275ba2c6c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——Datalog</a:t>
            </a:r>
            <a:r>
              <a:rPr lang="zh-CN" altLang="en-US" sz="2400">
                <a:solidFill>
                  <a:schemeClr val="bg1"/>
                </a:solidFill>
              </a:rPr>
              <a:t>科普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3335" y="3138805"/>
            <a:ext cx="967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可以上这个网站简单看一下</a:t>
            </a:r>
            <a:r>
              <a:rPr lang="en-US" altLang="zh-CN">
                <a:solidFill>
                  <a:schemeClr val="bg1"/>
                </a:solidFill>
              </a:rPr>
              <a:t>Datalog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https://learn-datalog.fly.dev/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9205" y="2140585"/>
            <a:ext cx="967359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sym typeface="+mn-ea"/>
              </a:rPr>
              <a:t>当然，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Query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也可以通过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EcsPoly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作为组件附加在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Entity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上。通过指定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ecs_query_t.entity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即可指定其附加到的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Entity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。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为何要将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作为组件？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可对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命名，然后通过名称或者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查找，减少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重复创建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作为组件的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会有</a:t>
            </a:r>
            <a:r>
              <a:rPr lang="en-US" altLang="zh-CN">
                <a:solidFill>
                  <a:schemeClr val="bg1"/>
                </a:solidFill>
              </a:rPr>
              <a:t>ecs_query_cache_t</a:t>
            </a:r>
            <a:r>
              <a:rPr lang="zh-CN" altLang="en-US">
                <a:solidFill>
                  <a:schemeClr val="bg1"/>
                </a:solidFill>
              </a:rPr>
              <a:t>，当</a:t>
            </a:r>
            <a:r>
              <a:rPr lang="en-US" altLang="zh-CN">
                <a:solidFill>
                  <a:schemeClr val="bg1"/>
                </a:solidFill>
              </a:rPr>
              <a:t>world</a:t>
            </a:r>
            <a:r>
              <a:rPr lang="zh-CN" altLang="en-US">
                <a:solidFill>
                  <a:schemeClr val="bg1"/>
                </a:solidFill>
              </a:rPr>
              <a:t>里触发增删改查后会自动触发</a:t>
            </a:r>
            <a:r>
              <a:rPr lang="en-US" altLang="zh-CN">
                <a:solidFill>
                  <a:schemeClr val="bg1"/>
                </a:solidFill>
              </a:rPr>
              <a:t>Cache</a:t>
            </a:r>
            <a:r>
              <a:rPr lang="zh-CN" altLang="en-US">
                <a:solidFill>
                  <a:schemeClr val="bg1"/>
                </a:solidFill>
              </a:rPr>
              <a:t>修改，以后再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不会进行全表扫描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借鉴自</a:t>
            </a:r>
            <a:r>
              <a:rPr lang="en-US" altLang="zh-CN" sz="2400">
                <a:solidFill>
                  <a:schemeClr val="bg1"/>
                </a:solidFill>
              </a:rPr>
              <a:t>Datalog</a:t>
            </a:r>
            <a:r>
              <a:rPr lang="zh-CN" altLang="en-US" sz="2400">
                <a:solidFill>
                  <a:schemeClr val="bg1"/>
                </a:solidFill>
              </a:rPr>
              <a:t>的术语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5710" y="1184910"/>
            <a:ext cx="9673590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变量</a:t>
            </a:r>
            <a:r>
              <a:rPr lang="en-US" altLang="zh-CN">
                <a:solidFill>
                  <a:schemeClr val="bg1"/>
                </a:solidFill>
              </a:rPr>
              <a:t>(Variable)</a:t>
            </a:r>
            <a:r>
              <a:rPr lang="zh-CN" altLang="en-US">
                <a:solidFill>
                  <a:schemeClr val="bg1"/>
                </a:solidFill>
              </a:rPr>
              <a:t>：用于存储查询中查询到的结果，如果查询需要也可以从中读取，使用</a:t>
            </a:r>
            <a:r>
              <a:rPr lang="en-US" altLang="zh-CN">
                <a:solidFill>
                  <a:schemeClr val="bg1"/>
                </a:solidFill>
              </a:rPr>
              <a:t>$VarName</a:t>
            </a:r>
            <a:r>
              <a:rPr lang="zh-CN" altLang="en-US">
                <a:solidFill>
                  <a:schemeClr val="bg1"/>
                </a:solidFill>
              </a:rPr>
              <a:t>表示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查询目标：</a:t>
            </a:r>
            <a:r>
              <a:rPr lang="en-US" altLang="zh-CN">
                <a:solidFill>
                  <a:schemeClr val="bg1"/>
                </a:solidFill>
              </a:rPr>
              <a:t>Datalog</a:t>
            </a:r>
            <a:r>
              <a:rPr lang="zh-CN" altLang="en-US">
                <a:solidFill>
                  <a:schemeClr val="bg1"/>
                </a:solidFill>
              </a:rPr>
              <a:t>中的</a:t>
            </a:r>
            <a:r>
              <a:rPr lang="en-US" altLang="zh-CN">
                <a:solidFill>
                  <a:schemeClr val="bg1"/>
                </a:solidFill>
              </a:rPr>
              <a:t>“</a:t>
            </a:r>
            <a:r>
              <a:rPr lang="zh-CN" altLang="en-US">
                <a:solidFill>
                  <a:schemeClr val="bg1"/>
                </a:solidFill>
              </a:rPr>
              <a:t>属性</a:t>
            </a:r>
            <a:r>
              <a:rPr lang="en-US" altLang="zh-CN">
                <a:solidFill>
                  <a:schemeClr val="bg1"/>
                </a:solidFill>
              </a:rPr>
              <a:t>”</a:t>
            </a:r>
            <a:r>
              <a:rPr lang="zh-CN" altLang="en-US">
                <a:solidFill>
                  <a:schemeClr val="bg1"/>
                </a:solidFill>
              </a:rPr>
              <a:t>，用于查询的目标组件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术语</a:t>
            </a:r>
            <a:r>
              <a:rPr lang="en-US" altLang="zh-CN">
                <a:solidFill>
                  <a:schemeClr val="bg1"/>
                </a:solidFill>
              </a:rPr>
              <a:t>(Term)</a:t>
            </a:r>
            <a:r>
              <a:rPr lang="zh-CN" altLang="en-US">
                <a:solidFill>
                  <a:schemeClr val="bg1"/>
                </a:solidFill>
              </a:rPr>
              <a:t>：包含查询源（变量，从哪里查），查询目标和存储位置（变量，存储结果）三个部分，用</a:t>
            </a:r>
            <a:r>
              <a:rPr lang="en-US" altLang="zh-CN">
                <a:solidFill>
                  <a:schemeClr val="bg1"/>
                </a:solidFill>
              </a:rPr>
              <a:t>“</a:t>
            </a:r>
            <a:r>
              <a:rPr lang="zh-CN" altLang="en-US">
                <a:solidFill>
                  <a:schemeClr val="bg1"/>
                </a:solidFill>
              </a:rPr>
              <a:t>目标</a:t>
            </a:r>
            <a:r>
              <a:rPr lang="en-US" altLang="zh-CN">
                <a:solidFill>
                  <a:schemeClr val="bg1"/>
                </a:solidFill>
              </a:rPr>
              <a:t>(</a:t>
            </a:r>
            <a:r>
              <a:rPr lang="zh-CN" altLang="en-US">
                <a:solidFill>
                  <a:schemeClr val="bg1"/>
                </a:solidFill>
              </a:rPr>
              <a:t>源，存储位置</a:t>
            </a:r>
            <a:r>
              <a:rPr lang="en-US" altLang="zh-CN">
                <a:solidFill>
                  <a:schemeClr val="bg1"/>
                </a:solidFill>
              </a:rPr>
              <a:t>)”</a:t>
            </a:r>
            <a:r>
              <a:rPr lang="zh-CN" altLang="en-US">
                <a:solidFill>
                  <a:schemeClr val="bg1"/>
                </a:solidFill>
              </a:rPr>
              <a:t>来表示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zh-CN" altLang="en-US">
                <a:solidFill>
                  <a:schemeClr val="bg1"/>
                </a:solidFill>
              </a:rPr>
              <a:t>举例：</a:t>
            </a:r>
            <a:endParaRPr lang="zh-CN" altLang="en-US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zh-CN" altLang="en-US">
                <a:solidFill>
                  <a:schemeClr val="bg1"/>
                </a:solidFill>
              </a:rPr>
              <a:t>找到所有停靠在某个行星上的飞船：</a:t>
            </a:r>
            <a:endParaRPr lang="zh-CN" altLang="en-US">
              <a:solidFill>
                <a:schemeClr val="bg1"/>
              </a:solidFill>
            </a:endParaRPr>
          </a:p>
          <a:p>
            <a:pPr indent="0" algn="ctr">
              <a:buNone/>
            </a:pP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SpaceShip, (DockedTo, $Planet), Earth($Planet)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pPr indent="0">
              <a:buNone/>
            </a:pPr>
            <a:endParaRPr lang="zh-CN" altLang="en-US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zh-CN" altLang="en-US">
                <a:solidFill>
                  <a:schemeClr val="bg1"/>
                </a:solidFill>
              </a:rPr>
              <a:t>当没有指定源或存储位置时，使用默认的</a:t>
            </a:r>
            <a:r>
              <a:rPr lang="en-US" altLang="zh-CN">
                <a:solidFill>
                  <a:schemeClr val="bg1"/>
                </a:solidFill>
              </a:rPr>
              <a:t>$This</a:t>
            </a:r>
            <a:r>
              <a:rPr lang="zh-CN" altLang="en-US">
                <a:solidFill>
                  <a:schemeClr val="bg1"/>
                </a:solidFill>
              </a:rPr>
              <a:t>变量。所以上面的等价于：</a:t>
            </a:r>
            <a:endParaRPr lang="zh-CN" altLang="en-US">
              <a:solidFill>
                <a:schemeClr val="bg1"/>
              </a:solidFill>
            </a:endParaRPr>
          </a:p>
          <a:p>
            <a:pPr indent="0" algn="ctr">
              <a:buNone/>
            </a:pP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SpaceShip($This, $This), (DockedTo, *)($This, $Planet),Earth($Planet, $This)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pPr indent="0" algn="ctr">
              <a:buNone/>
            </a:pP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pPr indent="0">
              <a:buNone/>
            </a:pPr>
            <a:r>
              <a:rPr lang="zh-CN" altLang="en-US">
                <a:solidFill>
                  <a:schemeClr val="bg1"/>
                </a:solidFill>
              </a:rPr>
              <a:t>最后结果会存储在</a:t>
            </a:r>
            <a:r>
              <a:rPr lang="en-US" altLang="zh-CN">
                <a:solidFill>
                  <a:schemeClr val="bg1"/>
                </a:solidFill>
              </a:rPr>
              <a:t>$This</a:t>
            </a:r>
            <a:r>
              <a:rPr lang="zh-CN" altLang="en-US">
                <a:solidFill>
                  <a:schemeClr val="bg1"/>
                </a:solidFill>
              </a:rPr>
              <a:t>中</a:t>
            </a:r>
            <a:endParaRPr lang="zh-CN" altLang="en-US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zh-CN" altLang="en-US">
                <a:solidFill>
                  <a:schemeClr val="bg1"/>
                </a:solidFill>
              </a:rPr>
              <a:t>当检测到源变量未初始化时（如第一个</a:t>
            </a:r>
            <a:r>
              <a:rPr lang="en-US" altLang="zh-CN">
                <a:solidFill>
                  <a:schemeClr val="bg1"/>
                </a:solidFill>
              </a:rPr>
              <a:t>Term</a:t>
            </a:r>
            <a:r>
              <a:rPr lang="zh-CN" altLang="en-US">
                <a:solidFill>
                  <a:schemeClr val="bg1"/>
                </a:solidFill>
              </a:rPr>
              <a:t>中的</a:t>
            </a:r>
            <a:r>
              <a:rPr lang="en-US" altLang="zh-CN">
                <a:solidFill>
                  <a:schemeClr val="bg1"/>
                </a:solidFill>
              </a:rPr>
              <a:t>$This</a:t>
            </a:r>
            <a:r>
              <a:rPr lang="zh-CN" altLang="en-US">
                <a:solidFill>
                  <a:schemeClr val="bg1"/>
                </a:solidFill>
              </a:rPr>
              <a:t>），会执行整个</a:t>
            </a:r>
            <a:r>
              <a:rPr lang="en-US" altLang="zh-CN">
                <a:solidFill>
                  <a:schemeClr val="bg1"/>
                </a:solidFill>
              </a:rPr>
              <a:t>Archetype</a:t>
            </a:r>
            <a:r>
              <a:rPr lang="zh-CN" altLang="en-US">
                <a:solidFill>
                  <a:schemeClr val="bg1"/>
                </a:solidFill>
              </a:rPr>
              <a:t>的表查找（这里是查找所有含有</a:t>
            </a:r>
            <a:r>
              <a:rPr lang="en-US" altLang="zh-CN">
                <a:solidFill>
                  <a:schemeClr val="bg1"/>
                </a:solidFill>
              </a:rPr>
              <a:t>SpaceShip</a:t>
            </a:r>
            <a:r>
              <a:rPr lang="zh-CN" altLang="en-US">
                <a:solidFill>
                  <a:schemeClr val="bg1"/>
                </a:solidFill>
              </a:rPr>
              <a:t>组件的表）并将结果表存在变量中以初始化变量</a:t>
            </a:r>
            <a:endParaRPr lang="zh-CN" altLang="en-US">
              <a:solidFill>
                <a:schemeClr val="bg1"/>
              </a:solidFill>
            </a:endParaRPr>
          </a:p>
          <a:p>
            <a:pPr indent="0"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en-US" sz="2400">
                <a:solidFill>
                  <a:schemeClr val="bg1"/>
                </a:solidFill>
              </a:rPr>
              <a:t>Term</a:t>
            </a:r>
            <a:r>
              <a:rPr lang="zh-CN" altLang="en-US" sz="2400">
                <a:solidFill>
                  <a:schemeClr val="bg1"/>
                </a:solidFill>
              </a:rPr>
              <a:t>在代码中的体现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960" y="1087120"/>
            <a:ext cx="5407660" cy="3281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48740" y="4587875"/>
            <a:ext cx="855218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id</a:t>
            </a:r>
            <a:r>
              <a:rPr lang="zh-CN" altLang="en-US" sz="1600">
                <a:solidFill>
                  <a:schemeClr val="bg1"/>
                </a:solidFill>
              </a:rPr>
              <a:t>：要查找的组件</a:t>
            </a:r>
            <a:r>
              <a:rPr lang="en-US" altLang="zh-CN" sz="1600">
                <a:solidFill>
                  <a:schemeClr val="bg1"/>
                </a:solidFill>
              </a:rPr>
              <a:t>ID</a:t>
            </a:r>
            <a:r>
              <a:rPr lang="zh-CN" altLang="en-US" sz="1600">
                <a:solidFill>
                  <a:schemeClr val="bg1"/>
                </a:solidFill>
              </a:rPr>
              <a:t>（原始的）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src</a:t>
            </a:r>
            <a:r>
              <a:rPr lang="zh-CN" altLang="en-US" sz="1600">
                <a:solidFill>
                  <a:schemeClr val="bg1"/>
                </a:solidFill>
              </a:rPr>
              <a:t>：源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first</a:t>
            </a:r>
            <a:r>
              <a:rPr lang="zh-CN" altLang="en-US" sz="1600">
                <a:solidFill>
                  <a:schemeClr val="bg1"/>
                </a:solidFill>
              </a:rPr>
              <a:t>和</a:t>
            </a:r>
            <a:r>
              <a:rPr lang="en-US" altLang="zh-CN" sz="1600">
                <a:solidFill>
                  <a:schemeClr val="bg1"/>
                </a:solidFill>
              </a:rPr>
              <a:t>second</a:t>
            </a:r>
            <a:r>
              <a:rPr lang="zh-CN" altLang="en-US" sz="1600">
                <a:solidFill>
                  <a:schemeClr val="bg1"/>
                </a:solidFill>
              </a:rPr>
              <a:t>：用于</a:t>
            </a:r>
            <a:r>
              <a:rPr lang="en-US" altLang="zh-CN" sz="1600">
                <a:solidFill>
                  <a:schemeClr val="bg1"/>
                </a:solidFill>
              </a:rPr>
              <a:t>pair</a:t>
            </a:r>
            <a:r>
              <a:rPr lang="zh-CN" altLang="en-US" sz="1600">
                <a:solidFill>
                  <a:schemeClr val="bg1"/>
                </a:solidFill>
              </a:rPr>
              <a:t>，是</a:t>
            </a:r>
            <a:r>
              <a:rPr lang="en-US" altLang="zh-CN" sz="1600">
                <a:solidFill>
                  <a:schemeClr val="bg1"/>
                </a:solidFill>
              </a:rPr>
              <a:t>pair</a:t>
            </a:r>
            <a:r>
              <a:rPr lang="zh-CN" altLang="en-US" sz="1600">
                <a:solidFill>
                  <a:schemeClr val="bg1"/>
                </a:solidFill>
              </a:rPr>
              <a:t>的</a:t>
            </a:r>
            <a:r>
              <a:rPr lang="en-US" altLang="zh-CN" sz="1600">
                <a:solidFill>
                  <a:schemeClr val="bg1"/>
                </a:solidFill>
              </a:rPr>
              <a:t>first</a:t>
            </a:r>
            <a:r>
              <a:rPr lang="zh-CN" altLang="en-US" sz="1600">
                <a:solidFill>
                  <a:schemeClr val="bg1"/>
                </a:solidFill>
              </a:rPr>
              <a:t>和</a:t>
            </a:r>
            <a:r>
              <a:rPr lang="en-US" altLang="zh-CN" sz="1600">
                <a:solidFill>
                  <a:schemeClr val="bg1"/>
                </a:solidFill>
              </a:rPr>
              <a:t>second</a:t>
            </a:r>
            <a:r>
              <a:rPr lang="zh-CN" altLang="en-US" sz="1600">
                <a:solidFill>
                  <a:schemeClr val="bg1"/>
                </a:solidFill>
              </a:rPr>
              <a:t>。如果查询不是</a:t>
            </a:r>
            <a:r>
              <a:rPr lang="en-US" altLang="zh-CN" sz="1600">
                <a:solidFill>
                  <a:schemeClr val="bg1"/>
                </a:solidFill>
              </a:rPr>
              <a:t>pair</a:t>
            </a:r>
            <a:r>
              <a:rPr lang="zh-CN" altLang="en-US" sz="1600">
                <a:solidFill>
                  <a:schemeClr val="bg1"/>
                </a:solidFill>
              </a:rPr>
              <a:t>，存储</a:t>
            </a:r>
            <a:r>
              <a:rPr lang="en-US" altLang="zh-CN" sz="1600">
                <a:solidFill>
                  <a:schemeClr val="bg1"/>
                </a:solidFill>
              </a:rPr>
              <a:t>id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oper</a:t>
            </a:r>
            <a:r>
              <a:rPr lang="zh-CN" altLang="en-US" sz="1600">
                <a:solidFill>
                  <a:schemeClr val="bg1"/>
                </a:solidFill>
              </a:rPr>
              <a:t>：运算符。可能是</a:t>
            </a:r>
            <a:r>
              <a:rPr lang="en-US" altLang="zh-CN" sz="1600">
                <a:solidFill>
                  <a:schemeClr val="bg1"/>
                </a:solidFill>
              </a:rPr>
              <a:t>EcsAnd</a:t>
            </a:r>
            <a:r>
              <a:rPr lang="zh-CN" altLang="en-US" sz="1600">
                <a:solidFill>
                  <a:schemeClr val="bg1"/>
                </a:solidFill>
              </a:rPr>
              <a:t>，</a:t>
            </a:r>
            <a:r>
              <a:rPr lang="en-US" altLang="zh-CN" sz="1600">
                <a:solidFill>
                  <a:schemeClr val="bg1"/>
                </a:solidFill>
              </a:rPr>
              <a:t>EcsOr</a:t>
            </a:r>
            <a:r>
              <a:rPr lang="zh-CN" altLang="en-US" sz="1600">
                <a:solidFill>
                  <a:schemeClr val="bg1"/>
                </a:solidFill>
              </a:rPr>
              <a:t>，</a:t>
            </a:r>
            <a:r>
              <a:rPr lang="en-US" altLang="zh-CN" sz="1600">
                <a:solidFill>
                  <a:schemeClr val="bg1"/>
                </a:solidFill>
              </a:rPr>
              <a:t>EcsNot</a:t>
            </a:r>
            <a:r>
              <a:rPr lang="zh-CN" altLang="en-US" sz="1600">
                <a:solidFill>
                  <a:schemeClr val="bg1"/>
                </a:solidFill>
              </a:rPr>
              <a:t>等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field_index</a:t>
            </a:r>
            <a:r>
              <a:rPr lang="zh-CN" altLang="en-US" sz="1600">
                <a:solidFill>
                  <a:schemeClr val="bg1"/>
                </a:solidFill>
              </a:rPr>
              <a:t>：最后迭代器输出的索引。是</a:t>
            </a:r>
            <a:r>
              <a:rPr lang="en-US" altLang="zh-CN" sz="1600">
                <a:solidFill>
                  <a:schemeClr val="bg1"/>
                </a:solidFill>
              </a:rPr>
              <a:t>term</a:t>
            </a:r>
            <a:r>
              <a:rPr lang="zh-CN" altLang="en-US" sz="1600">
                <a:solidFill>
                  <a:schemeClr val="bg1"/>
                </a:solidFill>
              </a:rPr>
              <a:t>到迭代器输出槽的映射。因为存在</a:t>
            </a:r>
            <a:r>
              <a:rPr lang="en-US" altLang="zh-CN" sz="1600">
                <a:solidFill>
                  <a:schemeClr val="bg1"/>
                </a:solidFill>
              </a:rPr>
              <a:t>Or</a:t>
            </a:r>
            <a:r>
              <a:rPr lang="zh-CN" altLang="en-US" sz="1600">
                <a:solidFill>
                  <a:schemeClr val="bg1"/>
                </a:solidFill>
              </a:rPr>
              <a:t>运算，</a:t>
            </a:r>
            <a:r>
              <a:rPr lang="en-US" altLang="zh-CN" sz="1600">
                <a:solidFill>
                  <a:schemeClr val="bg1"/>
                </a:solidFill>
              </a:rPr>
              <a:t>Or</a:t>
            </a:r>
            <a:r>
              <a:rPr lang="zh-CN" altLang="en-US" sz="1600">
                <a:solidFill>
                  <a:schemeClr val="bg1"/>
                </a:solidFill>
              </a:rPr>
              <a:t>运算内的所有</a:t>
            </a:r>
            <a:r>
              <a:rPr lang="en-US" altLang="zh-CN" sz="1600">
                <a:solidFill>
                  <a:schemeClr val="bg1"/>
                </a:solidFill>
              </a:rPr>
              <a:t>Term</a:t>
            </a:r>
            <a:r>
              <a:rPr lang="zh-CN" altLang="en-US" sz="1600">
                <a:solidFill>
                  <a:schemeClr val="bg1"/>
                </a:solidFill>
              </a:rPr>
              <a:t>结果得输出到同一个迭代器槽。用户最后通过</a:t>
            </a:r>
            <a:r>
              <a:rPr lang="en-US" altLang="zh-CN" sz="1600">
                <a:solidFill>
                  <a:schemeClr val="bg1"/>
                </a:solidFill>
              </a:rPr>
              <a:t>ecs_filed(&amp;it, Type, field_index)</a:t>
            </a:r>
            <a:r>
              <a:rPr lang="zh-CN" altLang="en-US" sz="1600">
                <a:solidFill>
                  <a:schemeClr val="bg1"/>
                </a:solidFill>
              </a:rPr>
              <a:t>获得数据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9920" y="1087120"/>
            <a:ext cx="4510405" cy="18840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现有的常用游戏架构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2080" y="3113405"/>
            <a:ext cx="99015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ECS</a:t>
            </a:r>
            <a:r>
              <a:rPr lang="zh-CN" altLang="en-US">
                <a:solidFill>
                  <a:schemeClr val="bg1"/>
                </a:solidFill>
              </a:rPr>
              <a:t>的一种低阶演化版本。由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，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，</a:t>
            </a:r>
            <a:r>
              <a:rPr lang="en-US" altLang="zh-CN">
                <a:solidFill>
                  <a:schemeClr val="bg1"/>
                </a:solidFill>
              </a:rPr>
              <a:t>Manager</a:t>
            </a:r>
            <a:r>
              <a:rPr lang="zh-CN" altLang="en-US">
                <a:solidFill>
                  <a:schemeClr val="bg1"/>
                </a:solidFill>
              </a:rPr>
              <a:t>组成：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实体，一般只是个整数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组件，用于实现某种功能，并附加在实体上让实体有这个功能，可以有数据和函数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Manager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管理组件的管理器。管理着所有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Entity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上某一类型的所有组件，用于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CRUD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以及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tick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某个类型的组件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3425" y="19964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ECM</a:t>
            </a:r>
            <a:r>
              <a:rPr lang="zh-CN" altLang="en-US">
                <a:solidFill>
                  <a:schemeClr val="bg1"/>
                </a:solidFill>
              </a:rPr>
              <a:t>架构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en-US" sz="2400">
                <a:solidFill>
                  <a:schemeClr val="bg1"/>
                </a:solidFill>
              </a:rPr>
              <a:t>Term</a:t>
            </a:r>
            <a:r>
              <a:rPr lang="zh-CN" altLang="en-US" sz="2400">
                <a:solidFill>
                  <a:schemeClr val="bg1"/>
                </a:solidFill>
              </a:rPr>
              <a:t>在代码中的体现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56935" y="1537335"/>
            <a:ext cx="85521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en-US" sz="1600">
                <a:solidFill>
                  <a:schemeClr val="bg1"/>
                </a:solidFill>
              </a:rPr>
              <a:t>term ref</a:t>
            </a:r>
            <a:r>
              <a:rPr lang="zh-CN" altLang="en-US" sz="1600">
                <a:solidFill>
                  <a:schemeClr val="bg1"/>
                </a:solidFill>
              </a:rPr>
              <a:t>中的</a:t>
            </a:r>
            <a:r>
              <a:rPr lang="en-US" altLang="zh-CN" sz="1600">
                <a:solidFill>
                  <a:schemeClr val="bg1"/>
                </a:solidFill>
              </a:rPr>
              <a:t>id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为</a:t>
            </a:r>
            <a:r>
              <a:rPr lang="en-US" altLang="zh-CN" sz="1600">
                <a:solidFill>
                  <a:schemeClr val="bg1"/>
                </a:solidFill>
              </a:rPr>
              <a:t>0</a:t>
            </a:r>
            <a:r>
              <a:rPr lang="zh-CN" altLang="en-US" sz="1600">
                <a:solidFill>
                  <a:schemeClr val="bg1"/>
                </a:solidFill>
              </a:rPr>
              <a:t>：代表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非</a:t>
            </a:r>
            <a:r>
              <a:rPr lang="en-US" altLang="zh-CN" sz="1600">
                <a:solidFill>
                  <a:schemeClr val="bg1"/>
                </a:solidFill>
              </a:rPr>
              <a:t>0</a:t>
            </a:r>
            <a:r>
              <a:rPr lang="zh-CN" altLang="en-US" sz="1600">
                <a:solidFill>
                  <a:schemeClr val="bg1"/>
                </a:solidFill>
              </a:rPr>
              <a:t>：代表</a:t>
            </a:r>
            <a:r>
              <a:rPr lang="en-US" altLang="zh-CN" sz="1600">
                <a:solidFill>
                  <a:schemeClr val="bg1"/>
                </a:solidFill>
              </a:rPr>
              <a:t>ID</a:t>
            </a:r>
            <a:r>
              <a:rPr lang="zh-CN" altLang="en-US" sz="1600">
                <a:solidFill>
                  <a:schemeClr val="bg1"/>
                </a:solidFill>
              </a:rPr>
              <a:t>（可能是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或者组件</a:t>
            </a:r>
            <a:r>
              <a:rPr lang="en-US" altLang="zh-CN" sz="1600">
                <a:solidFill>
                  <a:schemeClr val="bg1"/>
                </a:solidFill>
              </a:rPr>
              <a:t>ID</a:t>
            </a:r>
            <a:r>
              <a:rPr lang="zh-CN" altLang="en-US" sz="1600">
                <a:solidFill>
                  <a:schemeClr val="bg1"/>
                </a:solidFill>
              </a:rPr>
              <a:t>）</a:t>
            </a:r>
            <a:endParaRPr lang="zh-CN" altLang="en-US" sz="1600">
              <a:solidFill>
                <a:schemeClr val="bg1"/>
              </a:solidFill>
            </a:endParaRPr>
          </a:p>
          <a:p>
            <a:pPr indent="0">
              <a:buNone/>
            </a:pPr>
            <a:endParaRPr lang="zh-CN" altLang="en-US" sz="1600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zh-CN" altLang="en-US" sz="1600">
                <a:solidFill>
                  <a:schemeClr val="bg1"/>
                </a:solidFill>
              </a:rPr>
              <a:t>注意高</a:t>
            </a:r>
            <a:r>
              <a:rPr lang="en-US" altLang="zh-CN" sz="1600">
                <a:solidFill>
                  <a:schemeClr val="bg1"/>
                </a:solidFill>
              </a:rPr>
              <a:t>8</a:t>
            </a:r>
            <a:r>
              <a:rPr lang="zh-CN" altLang="en-US" sz="1600">
                <a:solidFill>
                  <a:schemeClr val="bg1"/>
                </a:solidFill>
              </a:rPr>
              <a:t>位是</a:t>
            </a:r>
            <a:r>
              <a:rPr lang="en-US" altLang="zh-CN" sz="1600">
                <a:solidFill>
                  <a:schemeClr val="bg1"/>
                </a:solidFill>
              </a:rPr>
              <a:t>flag</a:t>
            </a:r>
            <a:r>
              <a:rPr lang="zh-CN" altLang="en-US" sz="1600">
                <a:solidFill>
                  <a:schemeClr val="bg1"/>
                </a:solidFill>
              </a:rPr>
              <a:t>位，有八种</a:t>
            </a:r>
            <a:r>
              <a:rPr lang="en-US" altLang="zh-CN" sz="1600">
                <a:solidFill>
                  <a:schemeClr val="bg1"/>
                </a:solidFill>
              </a:rPr>
              <a:t>flag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三种互斥的</a:t>
            </a:r>
            <a:r>
              <a:rPr lang="en-US" altLang="zh-CN" sz="1600">
                <a:solidFill>
                  <a:schemeClr val="bg1"/>
                </a:solidFill>
              </a:rPr>
              <a:t>Flag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EcsIsEntity</a:t>
            </a:r>
            <a:r>
              <a:rPr lang="zh-CN" altLang="en-US" sz="1600">
                <a:solidFill>
                  <a:schemeClr val="bg1"/>
                </a:solidFill>
              </a:rPr>
              <a:t>：当前</a:t>
            </a:r>
            <a:r>
              <a:rPr lang="en-US" altLang="zh-CN" sz="1600">
                <a:solidFill>
                  <a:schemeClr val="bg1"/>
                </a:solidFill>
              </a:rPr>
              <a:t>ID</a:t>
            </a:r>
            <a:r>
              <a:rPr lang="zh-CN" altLang="en-US" sz="1600">
                <a:solidFill>
                  <a:schemeClr val="bg1"/>
                </a:solidFill>
              </a:rPr>
              <a:t>指向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EcsIsVariable</a:t>
            </a:r>
            <a:r>
              <a:rPr lang="zh-CN" altLang="en-US" sz="1600">
                <a:solidFill>
                  <a:schemeClr val="bg1"/>
                </a:solidFill>
              </a:rPr>
              <a:t>：当前</a:t>
            </a:r>
            <a:r>
              <a:rPr lang="en-US" altLang="zh-CN" sz="1600">
                <a:solidFill>
                  <a:schemeClr val="bg1"/>
                </a:solidFill>
              </a:rPr>
              <a:t>ID</a:t>
            </a:r>
            <a:r>
              <a:rPr lang="zh-CN" altLang="en-US" sz="1600">
                <a:solidFill>
                  <a:schemeClr val="bg1"/>
                </a:solidFill>
              </a:rPr>
              <a:t>指向查询变量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EcsIsName</a:t>
            </a:r>
            <a:r>
              <a:rPr lang="zh-CN" altLang="en-US" sz="1600">
                <a:solidFill>
                  <a:schemeClr val="bg1"/>
                </a:solidFill>
              </a:rPr>
              <a:t>：指向名称，不做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查找</a:t>
            </a:r>
            <a:endParaRPr lang="zh-CN" altLang="en-US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遍历方向：</a:t>
            </a:r>
            <a:endParaRPr lang="zh-CN" altLang="en-US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EcsSelf</a:t>
            </a:r>
            <a:r>
              <a:rPr lang="zh-CN" altLang="en-US" sz="1600">
                <a:solidFill>
                  <a:schemeClr val="bg1"/>
                </a:solidFill>
              </a:rPr>
              <a:t>：只在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自身查找，最常用</a:t>
            </a:r>
            <a:endParaRPr lang="zh-CN" altLang="en-US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EcsUp</a:t>
            </a:r>
            <a:r>
              <a:rPr lang="zh-CN" altLang="en-US" sz="1600">
                <a:solidFill>
                  <a:schemeClr val="bg1"/>
                </a:solidFill>
              </a:rPr>
              <a:t>：向上查找（用于</a:t>
            </a:r>
            <a:r>
              <a:rPr lang="en-US" altLang="zh-CN" sz="1600">
                <a:solidFill>
                  <a:schemeClr val="bg1"/>
                </a:solidFill>
              </a:rPr>
              <a:t>Lookup</a:t>
            </a:r>
            <a:r>
              <a:rPr lang="zh-CN" altLang="en-US" sz="1600">
                <a:solidFill>
                  <a:schemeClr val="bg1"/>
                </a:solidFill>
              </a:rPr>
              <a:t>功能）</a:t>
            </a:r>
            <a:endParaRPr lang="zh-CN" altLang="en-US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EcsCascade</a:t>
            </a:r>
            <a:r>
              <a:rPr lang="zh-CN" altLang="en-US" sz="1600">
                <a:solidFill>
                  <a:schemeClr val="bg1"/>
                </a:solidFill>
              </a:rPr>
              <a:t>：广度优先，用于</a:t>
            </a:r>
            <a:r>
              <a:rPr lang="en-US" altLang="zh-CN" sz="1600">
                <a:solidFill>
                  <a:schemeClr val="bg1"/>
                </a:solidFill>
              </a:rPr>
              <a:t>Cascade</a:t>
            </a:r>
            <a:r>
              <a:rPr lang="zh-CN" altLang="en-US" sz="1600">
                <a:solidFill>
                  <a:schemeClr val="bg1"/>
                </a:solidFill>
              </a:rPr>
              <a:t>功能</a:t>
            </a:r>
            <a:endParaRPr lang="zh-CN" altLang="en-US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EcsTrav</a:t>
            </a:r>
            <a:r>
              <a:rPr lang="zh-CN" altLang="en-US" sz="1600">
                <a:solidFill>
                  <a:schemeClr val="bg1"/>
                </a:solidFill>
              </a:rPr>
              <a:t>：传递关系查找，用于</a:t>
            </a:r>
            <a:r>
              <a:rPr lang="en-US" altLang="zh-CN" sz="1600">
                <a:solidFill>
                  <a:schemeClr val="bg1"/>
                </a:solidFill>
              </a:rPr>
              <a:t>Trav</a:t>
            </a:r>
            <a:r>
              <a:rPr lang="zh-CN" altLang="en-US" sz="1600">
                <a:solidFill>
                  <a:schemeClr val="bg1"/>
                </a:solidFill>
              </a:rPr>
              <a:t>功能</a:t>
            </a:r>
            <a:endParaRPr lang="zh-CN" altLang="en-US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EcsDesc</a:t>
            </a:r>
            <a:r>
              <a:rPr lang="zh-CN" altLang="en-US" sz="1600">
                <a:solidFill>
                  <a:schemeClr val="bg1"/>
                </a:solidFill>
              </a:rPr>
              <a:t>：倒序查找，用于</a:t>
            </a:r>
            <a:r>
              <a:rPr lang="en-US" altLang="zh-CN" sz="1600">
                <a:solidFill>
                  <a:schemeClr val="bg1"/>
                </a:solidFill>
              </a:rPr>
              <a:t>Desc</a:t>
            </a:r>
            <a:r>
              <a:rPr lang="zh-CN" altLang="en-US" sz="1600">
                <a:solidFill>
                  <a:schemeClr val="bg1"/>
                </a:solidFill>
              </a:rPr>
              <a:t>功能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710" y="2390775"/>
            <a:ext cx="4975225" cy="2078355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109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规范化之后的</a:t>
            </a:r>
            <a:r>
              <a:rPr lang="en-US" altLang="zh-CN" sz="2400">
                <a:solidFill>
                  <a:schemeClr val="bg1"/>
                </a:solidFill>
              </a:rPr>
              <a:t>Term</a:t>
            </a:r>
            <a:r>
              <a:rPr lang="zh-CN" altLang="en-US" sz="2400">
                <a:solidFill>
                  <a:schemeClr val="bg1"/>
                </a:solidFill>
              </a:rPr>
              <a:t>举例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7270" y="2343785"/>
            <a:ext cx="10299700" cy="4351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term0: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id: Position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src: EcsThis|EcsIsVariable </a:t>
            </a:r>
            <a:r>
              <a:rPr lang="zh-CN" altLang="en-US" sz="1600">
                <a:solidFill>
                  <a:schemeClr val="bg1"/>
                </a:solidFill>
              </a:rPr>
              <a:t>（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变量）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first: Position | EcsSelf | EcsIsEntity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second: 0 </a:t>
            </a:r>
            <a:r>
              <a:rPr lang="zh-CN" altLang="en-US" sz="1600">
                <a:solidFill>
                  <a:schemeClr val="bg1"/>
                </a:solidFill>
              </a:rPr>
              <a:t>（无）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oper: EcsAnd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inout: EcsInOutDefault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field_index: 0</a:t>
            </a:r>
            <a:endParaRPr lang="en-US" altLang="zh-CN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term1: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id: Velocity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src: EcsThis|EcsIsVariable</a:t>
            </a:r>
            <a:r>
              <a:rPr lang="zh-CN" altLang="en-US" sz="1600">
                <a:solidFill>
                  <a:schemeClr val="bg1"/>
                </a:solidFill>
              </a:rPr>
              <a:t>（同样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变量）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first: Velocity | EcsSelf | EcsIsEntity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second: 0</a:t>
            </a:r>
            <a:r>
              <a:rPr lang="zh-CN" altLang="en-US" sz="1600">
                <a:solidFill>
                  <a:schemeClr val="bg1"/>
                </a:solidFill>
              </a:rPr>
              <a:t>（无）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oper: EcsAnd</a:t>
            </a:r>
            <a:r>
              <a:rPr lang="zh-CN" altLang="en-US" sz="1600">
                <a:solidFill>
                  <a:schemeClr val="bg1"/>
                </a:solidFill>
              </a:rPr>
              <a:t>（注意</a:t>
            </a:r>
            <a:r>
              <a:rPr lang="en-US" altLang="zh-CN" sz="1600">
                <a:solidFill>
                  <a:schemeClr val="bg1"/>
                </a:solidFill>
              </a:rPr>
              <a:t>And</a:t>
            </a:r>
            <a:r>
              <a:rPr lang="zh-CN" altLang="en-US" sz="1600">
                <a:solidFill>
                  <a:schemeClr val="bg1"/>
                </a:solidFill>
              </a:rPr>
              <a:t>表示此</a:t>
            </a:r>
            <a:r>
              <a:rPr lang="en-US" altLang="zh-CN" sz="1600">
                <a:solidFill>
                  <a:schemeClr val="bg1"/>
                </a:solidFill>
              </a:rPr>
              <a:t>Term</a:t>
            </a:r>
            <a:r>
              <a:rPr lang="zh-CN" altLang="en-US" sz="1600">
                <a:solidFill>
                  <a:schemeClr val="bg1"/>
                </a:solidFill>
              </a:rPr>
              <a:t>必须匹配，而不是上一个</a:t>
            </a:r>
            <a:r>
              <a:rPr lang="en-US" altLang="zh-CN" sz="1600">
                <a:solidFill>
                  <a:schemeClr val="bg1"/>
                </a:solidFill>
              </a:rPr>
              <a:t>term</a:t>
            </a:r>
            <a:r>
              <a:rPr lang="zh-CN" altLang="en-US" sz="1600">
                <a:solidFill>
                  <a:schemeClr val="bg1"/>
                </a:solidFill>
              </a:rPr>
              <a:t>和下一个</a:t>
            </a:r>
            <a:r>
              <a:rPr lang="en-US" altLang="zh-CN" sz="1600">
                <a:solidFill>
                  <a:schemeClr val="bg1"/>
                </a:solidFill>
              </a:rPr>
              <a:t>term</a:t>
            </a:r>
            <a:r>
              <a:rPr lang="zh-CN" altLang="en-US" sz="1600">
                <a:solidFill>
                  <a:schemeClr val="bg1"/>
                </a:solidFill>
              </a:rPr>
              <a:t>的连接关系，所以这里即使是随后一个</a:t>
            </a:r>
            <a:r>
              <a:rPr lang="en-US" altLang="zh-CN" sz="1600">
                <a:solidFill>
                  <a:schemeClr val="bg1"/>
                </a:solidFill>
              </a:rPr>
              <a:t>term</a:t>
            </a:r>
            <a:r>
              <a:rPr lang="zh-CN" altLang="en-US" sz="1600">
                <a:solidFill>
                  <a:schemeClr val="bg1"/>
                </a:solidFill>
              </a:rPr>
              <a:t>也是</a:t>
            </a:r>
            <a:r>
              <a:rPr lang="en-US" altLang="zh-CN" sz="1600">
                <a:solidFill>
                  <a:schemeClr val="bg1"/>
                </a:solidFill>
              </a:rPr>
              <a:t>EcsAnd</a:t>
            </a:r>
            <a:r>
              <a:rPr lang="zh-CN" altLang="en-US" sz="1600">
                <a:solidFill>
                  <a:schemeClr val="bg1"/>
                </a:solidFill>
              </a:rPr>
              <a:t>）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inout: EcsInOutDefault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field_index: 1</a:t>
            </a:r>
            <a:endParaRPr lang="en-US" altLang="zh-CN" sz="16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6385" y="1019810"/>
            <a:ext cx="4141470" cy="1058545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109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规范化之后的</a:t>
            </a:r>
            <a:r>
              <a:rPr lang="en-US" altLang="zh-CN" sz="2400">
                <a:solidFill>
                  <a:schemeClr val="bg1"/>
                </a:solidFill>
              </a:rPr>
              <a:t>Term</a:t>
            </a:r>
            <a:r>
              <a:rPr lang="zh-CN" altLang="en-US" sz="2400">
                <a:solidFill>
                  <a:schemeClr val="bg1"/>
                </a:solidFill>
              </a:rPr>
              <a:t>举例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7270" y="2343785"/>
            <a:ext cx="10299700" cy="4071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term0: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id: Npc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src: EcsThis|EcsIsVariable </a:t>
            </a:r>
            <a:r>
              <a:rPr lang="zh-CN" altLang="en-US" sz="1600">
                <a:solidFill>
                  <a:schemeClr val="bg1"/>
                </a:solidFill>
              </a:rPr>
              <a:t>（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变量）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first: Npc | EcsSelf | EcsIsEntity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second: 0 </a:t>
            </a:r>
            <a:r>
              <a:rPr lang="zh-CN" altLang="en-US" sz="1600">
                <a:solidFill>
                  <a:schemeClr val="bg1"/>
                </a:solidFill>
              </a:rPr>
              <a:t>（无）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oper: EcsAnd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inout: EcsInOutDefault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field_index: 0</a:t>
            </a:r>
            <a:endParaRPr lang="en-US" altLang="zh-CN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term1: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id: (Likes, Bob)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src: EcsThis|EcsIsVariable</a:t>
            </a:r>
            <a:r>
              <a:rPr lang="zh-CN" altLang="en-US" sz="1600">
                <a:solidFill>
                  <a:schemeClr val="bg1"/>
                </a:solidFill>
              </a:rPr>
              <a:t>（同样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变量）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first: Likes | EcsSelf | EcsIsEntity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second: Bob | EcsSelf | EcsIsEntity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oper: EcsAnd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inout: EcsInOutDefault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field_index: 1</a:t>
            </a:r>
            <a:endParaRPr lang="en-US" altLang="zh-CN" sz="160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4940" y="1013460"/>
            <a:ext cx="4262120" cy="1184275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9109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规范化之后的</a:t>
            </a:r>
            <a:r>
              <a:rPr lang="en-US" altLang="zh-CN" sz="2400">
                <a:solidFill>
                  <a:schemeClr val="bg1"/>
                </a:solidFill>
              </a:rPr>
              <a:t>Term</a:t>
            </a:r>
            <a:r>
              <a:rPr lang="zh-CN" altLang="en-US" sz="2400">
                <a:solidFill>
                  <a:schemeClr val="bg1"/>
                </a:solidFill>
              </a:rPr>
              <a:t>举例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8505" y="3014345"/>
            <a:ext cx="5565140" cy="3571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term0: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id: Position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src: EcsThis|EcsIsVariable </a:t>
            </a:r>
            <a:r>
              <a:rPr lang="zh-CN" altLang="en-US" sz="1600">
                <a:solidFill>
                  <a:schemeClr val="bg1"/>
                </a:solidFill>
              </a:rPr>
              <a:t>（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变量）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first: Position | EcsSelf | EcsIsEntity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second: 0 </a:t>
            </a:r>
            <a:r>
              <a:rPr lang="zh-CN" altLang="en-US" sz="1600">
                <a:solidFill>
                  <a:schemeClr val="bg1"/>
                </a:solidFill>
              </a:rPr>
              <a:t>（无）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oper: EcsAnd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field_index: 0</a:t>
            </a:r>
            <a:endParaRPr lang="en-US" altLang="zh-CN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term1: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id: Velocity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src: EcsThis|EcsIsVariable</a:t>
            </a:r>
            <a:r>
              <a:rPr lang="zh-CN" altLang="en-US" sz="1600">
                <a:solidFill>
                  <a:schemeClr val="bg1"/>
                </a:solidFill>
              </a:rPr>
              <a:t>（同样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变量）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first: Velocity | EcsSelf | EcsIsEntity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second: 0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oper: EcsOr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field_index: 1</a:t>
            </a:r>
            <a:endParaRPr lang="en-US" altLang="zh-CN" sz="16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4540" y="868045"/>
            <a:ext cx="3042920" cy="19005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03645" y="3014345"/>
            <a:ext cx="5446395" cy="3766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term2: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id: Speed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src: EcsThis|EcsIsVariable </a:t>
            </a:r>
            <a:r>
              <a:rPr lang="zh-CN" altLang="en-US" sz="1600">
                <a:solidFill>
                  <a:schemeClr val="bg1"/>
                </a:solidFill>
              </a:rPr>
              <a:t>（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变量）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first: Speed | EcsSelf | EcsIsEntity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second: 0 </a:t>
            </a:r>
            <a:r>
              <a:rPr lang="zh-CN" altLang="en-US" sz="1600">
                <a:solidFill>
                  <a:schemeClr val="bg1"/>
                </a:solidFill>
              </a:rPr>
              <a:t>（无）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oper: EcsAnd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field_index: 1 </a:t>
            </a:r>
            <a:r>
              <a:rPr lang="zh-CN" altLang="en-US" sz="1600">
                <a:solidFill>
                  <a:schemeClr val="bg1"/>
                </a:solidFill>
              </a:rPr>
              <a:t>（由于</a:t>
            </a:r>
            <a:r>
              <a:rPr lang="en-US" altLang="zh-CN" sz="1600">
                <a:solidFill>
                  <a:schemeClr val="bg1"/>
                </a:solidFill>
              </a:rPr>
              <a:t>term1</a:t>
            </a:r>
            <a:r>
              <a:rPr lang="zh-CN" altLang="en-US" sz="1600">
                <a:solidFill>
                  <a:schemeClr val="bg1"/>
                </a:solidFill>
              </a:rPr>
              <a:t>是</a:t>
            </a:r>
            <a:r>
              <a:rPr lang="en-US" altLang="zh-CN" sz="1600">
                <a:solidFill>
                  <a:schemeClr val="bg1"/>
                </a:solidFill>
              </a:rPr>
              <a:t>Or</a:t>
            </a:r>
            <a:r>
              <a:rPr lang="zh-CN" altLang="en-US" sz="1600">
                <a:solidFill>
                  <a:schemeClr val="bg1"/>
                </a:solidFill>
              </a:rPr>
              <a:t>，这里共享</a:t>
            </a:r>
            <a:r>
              <a:rPr lang="en-US" altLang="zh-CN" sz="1600">
                <a:solidFill>
                  <a:schemeClr val="bg1"/>
                </a:solidFill>
              </a:rPr>
              <a:t>field</a:t>
            </a:r>
            <a:r>
              <a:rPr lang="zh-CN" altLang="en-US" sz="1600">
                <a:solidFill>
                  <a:schemeClr val="bg1"/>
                </a:solidFill>
              </a:rPr>
              <a:t>）</a:t>
            </a:r>
            <a:endParaRPr lang="en-US" altLang="zh-CN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term3: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id: Mass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src: EcsThis|EcsIsVariable</a:t>
            </a:r>
            <a:r>
              <a:rPr lang="zh-CN" altLang="en-US" sz="1600">
                <a:solidFill>
                  <a:schemeClr val="bg1"/>
                </a:solidFill>
              </a:rPr>
              <a:t>（同样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变量）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first: Mass| EcsSelf | EcsIsEntity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second: 0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oper: EcsAnd</a:t>
            </a:r>
            <a:endParaRPr lang="en-US" altLang="zh-CN" sz="1600">
              <a:solidFill>
                <a:schemeClr val="bg1"/>
              </a:solidFill>
            </a:endParaRPr>
          </a:p>
          <a:p>
            <a:pPr lvl="2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field_index: 2</a:t>
            </a:r>
            <a:endParaRPr lang="en-US" altLang="zh-CN" sz="1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sz="2400">
                <a:solidFill>
                  <a:schemeClr val="bg1"/>
                </a:solidFill>
              </a:rPr>
              <a:t>回溯查找法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5710" y="1184910"/>
            <a:ext cx="9673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系统使用回溯查找的方法。其会尝试往最远的</a:t>
            </a:r>
            <a:r>
              <a:rPr lang="en-US" altLang="zh-CN">
                <a:solidFill>
                  <a:schemeClr val="bg1"/>
                </a:solidFill>
              </a:rPr>
              <a:t>Term</a:t>
            </a:r>
            <a:r>
              <a:rPr lang="zh-CN" altLang="en-US">
                <a:solidFill>
                  <a:schemeClr val="bg1"/>
                </a:solidFill>
              </a:rPr>
              <a:t>进行查找。当最右端</a:t>
            </a:r>
            <a:r>
              <a:rPr lang="en-US" altLang="zh-CN">
                <a:solidFill>
                  <a:schemeClr val="bg1"/>
                </a:solidFill>
              </a:rPr>
              <a:t>Term</a:t>
            </a:r>
            <a:r>
              <a:rPr lang="zh-CN" altLang="en-US">
                <a:solidFill>
                  <a:schemeClr val="bg1"/>
                </a:solidFill>
              </a:rPr>
              <a:t>已经查找完毕后，会回溯到前一个</a:t>
            </a:r>
            <a:r>
              <a:rPr lang="en-US" altLang="zh-CN">
                <a:solidFill>
                  <a:schemeClr val="bg1"/>
                </a:solidFill>
              </a:rPr>
              <a:t>Term</a:t>
            </a:r>
            <a:r>
              <a:rPr lang="zh-CN" altLang="en-US">
                <a:solidFill>
                  <a:schemeClr val="bg1"/>
                </a:solidFill>
              </a:rPr>
              <a:t>。本质上是一个深度优先搜索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3655" y="2371725"/>
            <a:ext cx="445770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648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sz="2400">
                <a:solidFill>
                  <a:schemeClr val="bg1"/>
                </a:solidFill>
              </a:rPr>
              <a:t>系统构建步骤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5710" y="1870710"/>
            <a:ext cx="967359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的构建步骤如下</a:t>
            </a:r>
            <a:endParaRPr lang="zh-CN" altLang="en-US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zh-CN" altLang="en-US">
                <a:solidFill>
                  <a:schemeClr val="bg1"/>
                </a:solidFill>
              </a:rPr>
              <a:t>用户输入</a:t>
            </a:r>
            <a:r>
              <a:rPr lang="en-US" altLang="zh-CN">
                <a:solidFill>
                  <a:schemeClr val="bg1"/>
                </a:solidFill>
              </a:rPr>
              <a:t>DSL</a:t>
            </a:r>
            <a:r>
              <a:rPr lang="zh-CN" altLang="en-US">
                <a:solidFill>
                  <a:schemeClr val="bg1"/>
                </a:solidFill>
              </a:rPr>
              <a:t>，或者使用</a:t>
            </a:r>
            <a:r>
              <a:rPr lang="en-US" altLang="zh-CN">
                <a:solidFill>
                  <a:schemeClr val="bg1"/>
                </a:solidFill>
              </a:rPr>
              <a:t>C/C++</a:t>
            </a:r>
            <a:r>
              <a:rPr lang="zh-CN" altLang="en-US">
                <a:solidFill>
                  <a:schemeClr val="bg1"/>
                </a:solidFill>
              </a:rPr>
              <a:t>代码编写</a:t>
            </a:r>
            <a:r>
              <a:rPr lang="en-US" altLang="zh-CN">
                <a:solidFill>
                  <a:schemeClr val="bg1"/>
                </a:solidFill>
              </a:rPr>
              <a:t>Query Description</a:t>
            </a:r>
            <a:endParaRPr lang="en-US" altLang="zh-CN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altLang="zh-CN">
                <a:solidFill>
                  <a:schemeClr val="bg1"/>
                </a:solidFill>
              </a:rPr>
              <a:t>Simple</a:t>
            </a:r>
            <a:r>
              <a:rPr lang="zh-CN" altLang="en-US">
                <a:solidFill>
                  <a:schemeClr val="bg1"/>
                </a:solidFill>
              </a:rPr>
              <a:t>检测：查看</a:t>
            </a:r>
            <a:r>
              <a:rPr lang="en-US" altLang="zh-CN">
                <a:solidFill>
                  <a:schemeClr val="bg1"/>
                </a:solidFill>
              </a:rPr>
              <a:t>Query Description</a:t>
            </a:r>
            <a:r>
              <a:rPr lang="zh-CN" altLang="en-US">
                <a:solidFill>
                  <a:schemeClr val="bg1"/>
                </a:solidFill>
              </a:rPr>
              <a:t>是否是简单查询。如果是就不生成</a:t>
            </a:r>
            <a:r>
              <a:rPr lang="en-US" altLang="zh-CN">
                <a:solidFill>
                  <a:schemeClr val="bg1"/>
                </a:solidFill>
              </a:rPr>
              <a:t>VM</a:t>
            </a:r>
            <a:r>
              <a:rPr lang="zh-CN" altLang="en-US">
                <a:solidFill>
                  <a:schemeClr val="bg1"/>
                </a:solidFill>
              </a:rPr>
              <a:t>指令，到时候直接执行就完事</a:t>
            </a:r>
            <a:endParaRPr lang="zh-CN" altLang="en-US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zh-CN" altLang="en-US">
                <a:solidFill>
                  <a:schemeClr val="bg1"/>
                </a:solidFill>
              </a:rPr>
              <a:t>如果有</a:t>
            </a:r>
            <a:r>
              <a:rPr lang="en-US" altLang="zh-CN">
                <a:solidFill>
                  <a:schemeClr val="bg1"/>
                </a:solidFill>
              </a:rPr>
              <a:t>DSL</a:t>
            </a:r>
            <a:r>
              <a:rPr lang="zh-CN" altLang="en-US">
                <a:solidFill>
                  <a:schemeClr val="bg1"/>
                </a:solidFill>
              </a:rPr>
              <a:t>，解析</a:t>
            </a:r>
            <a:r>
              <a:rPr lang="en-US" altLang="zh-CN">
                <a:solidFill>
                  <a:schemeClr val="bg1"/>
                </a:solidFill>
              </a:rPr>
              <a:t>DSL</a:t>
            </a:r>
            <a:r>
              <a:rPr lang="zh-CN" altLang="en-US">
                <a:solidFill>
                  <a:schemeClr val="bg1"/>
                </a:solidFill>
              </a:rPr>
              <a:t>为</a:t>
            </a:r>
            <a:r>
              <a:rPr lang="en-US" altLang="zh-CN">
                <a:solidFill>
                  <a:schemeClr val="bg1"/>
                </a:solidFill>
              </a:rPr>
              <a:t>Query Description</a:t>
            </a:r>
            <a:endParaRPr lang="en-US" altLang="zh-CN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zh-CN" altLang="en-US">
                <a:solidFill>
                  <a:schemeClr val="bg1"/>
                </a:solidFill>
              </a:rPr>
              <a:t>规范化</a:t>
            </a:r>
            <a:r>
              <a:rPr lang="en-US" altLang="zh-CN">
                <a:solidFill>
                  <a:schemeClr val="bg1"/>
                </a:solidFill>
              </a:rPr>
              <a:t>Query Description</a:t>
            </a:r>
            <a:r>
              <a:rPr lang="zh-CN" altLang="en-US">
                <a:solidFill>
                  <a:schemeClr val="bg1"/>
                </a:solidFill>
              </a:rPr>
              <a:t>：将</a:t>
            </a:r>
            <a:r>
              <a:rPr lang="en-US" altLang="zh-CN">
                <a:solidFill>
                  <a:schemeClr val="bg1"/>
                </a:solidFill>
              </a:rPr>
              <a:t>Query Description</a:t>
            </a:r>
            <a:r>
              <a:rPr lang="zh-CN" altLang="en-US">
                <a:solidFill>
                  <a:schemeClr val="bg1"/>
                </a:solidFill>
              </a:rPr>
              <a:t>变为最规整的格式，便于后面的</a:t>
            </a:r>
            <a:r>
              <a:rPr lang="en-US" altLang="zh-CN">
                <a:solidFill>
                  <a:schemeClr val="bg1"/>
                </a:solidFill>
              </a:rPr>
              <a:t>VM</a:t>
            </a:r>
            <a:r>
              <a:rPr lang="zh-CN" altLang="en-US">
                <a:solidFill>
                  <a:schemeClr val="bg1"/>
                </a:solidFill>
              </a:rPr>
              <a:t>指令生成</a:t>
            </a:r>
            <a:endParaRPr lang="zh-CN" altLang="en-US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zh-CN" altLang="en-US">
                <a:solidFill>
                  <a:schemeClr val="bg1"/>
                </a:solidFill>
              </a:rPr>
              <a:t>（优化）将</a:t>
            </a:r>
            <a:r>
              <a:rPr lang="en-US" altLang="zh-CN">
                <a:solidFill>
                  <a:schemeClr val="bg1"/>
                </a:solidFill>
              </a:rPr>
              <a:t>Description</a:t>
            </a:r>
            <a:r>
              <a:rPr lang="zh-CN" altLang="en-US">
                <a:solidFill>
                  <a:schemeClr val="bg1"/>
                </a:solidFill>
              </a:rPr>
              <a:t>中的所有字符串放集中到一个</a:t>
            </a:r>
            <a:r>
              <a:rPr lang="en-US" altLang="zh-CN">
                <a:solidFill>
                  <a:schemeClr val="bg1"/>
                </a:solidFill>
              </a:rPr>
              <a:t>buffer</a:t>
            </a:r>
            <a:r>
              <a:rPr lang="zh-CN" altLang="en-US">
                <a:solidFill>
                  <a:schemeClr val="bg1"/>
                </a:solidFill>
              </a:rPr>
              <a:t>里面便于管理</a:t>
            </a:r>
            <a:endParaRPr lang="zh-CN" altLang="en-US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zh-CN">
                <a:solidFill>
                  <a:schemeClr val="bg1"/>
                </a:solidFill>
              </a:rPr>
              <a:t>创建可能需要的</a:t>
            </a:r>
            <a:r>
              <a:rPr lang="en-US" altLang="zh-CN">
                <a:solidFill>
                  <a:schemeClr val="bg1"/>
                </a:solidFill>
              </a:rPr>
              <a:t>Cache</a:t>
            </a:r>
            <a:endParaRPr lang="en-US" altLang="zh-CN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zh-CN" altLang="en-US">
                <a:solidFill>
                  <a:schemeClr val="bg1"/>
                </a:solidFill>
              </a:rPr>
              <a:t>编译</a:t>
            </a:r>
            <a:r>
              <a:rPr lang="en-US" altLang="zh-CN">
                <a:solidFill>
                  <a:schemeClr val="bg1"/>
                </a:solidFill>
              </a:rPr>
              <a:t>Query Description</a:t>
            </a:r>
            <a:r>
              <a:rPr lang="zh-CN" altLang="en-US">
                <a:solidFill>
                  <a:schemeClr val="bg1"/>
                </a:solidFill>
              </a:rPr>
              <a:t>为</a:t>
            </a:r>
            <a:r>
              <a:rPr lang="en-US" altLang="zh-CN">
                <a:solidFill>
                  <a:schemeClr val="bg1"/>
                </a:solidFill>
              </a:rPr>
              <a:t>VM</a:t>
            </a:r>
            <a:r>
              <a:rPr lang="zh-CN" altLang="en-US">
                <a:solidFill>
                  <a:schemeClr val="bg1"/>
                </a:solidFill>
              </a:rPr>
              <a:t>指令</a:t>
            </a:r>
            <a:endParaRPr lang="zh-CN" altLang="en-US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endParaRPr lang="zh-CN" altLang="en-US">
              <a:solidFill>
                <a:schemeClr val="bg1"/>
              </a:solidFill>
            </a:endParaRPr>
          </a:p>
          <a:p>
            <a:pPr indent="0">
              <a:buNone/>
            </a:pPr>
            <a:endParaRPr lang="zh-CN" altLang="en-US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的执行就是按照</a:t>
            </a:r>
            <a:r>
              <a:rPr lang="en-US" altLang="zh-CN">
                <a:solidFill>
                  <a:schemeClr val="bg1"/>
                </a:solidFill>
              </a:rPr>
              <a:t>VM</a:t>
            </a:r>
            <a:r>
              <a:rPr lang="zh-CN" altLang="en-US">
                <a:solidFill>
                  <a:schemeClr val="bg1"/>
                </a:solidFill>
              </a:rPr>
              <a:t>指令一行一行执行，直到指令执行完毕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sz="2400">
                <a:solidFill>
                  <a:schemeClr val="bg1"/>
                </a:solidFill>
              </a:rPr>
              <a:t>系统构建步骤（代码流程）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5710" y="2136775"/>
            <a:ext cx="967359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bg1"/>
                </a:solidFill>
              </a:rPr>
              <a:t>ecs_query_init</a:t>
            </a:r>
            <a:r>
              <a:rPr lang="zh-CN" altLang="en-US">
                <a:solidFill>
                  <a:schemeClr val="bg1"/>
                </a:solidFill>
              </a:rPr>
              <a:t>：接受</a:t>
            </a:r>
            <a:r>
              <a:rPr lang="en-US" altLang="zh-CN">
                <a:solidFill>
                  <a:schemeClr val="bg1"/>
                </a:solidFill>
              </a:rPr>
              <a:t>Query Description</a:t>
            </a:r>
            <a:r>
              <a:rPr lang="zh-CN" altLang="en-US">
                <a:solidFill>
                  <a:schemeClr val="bg1"/>
                </a:solidFill>
              </a:rPr>
              <a:t>，开始构造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endParaRPr lang="en-US" altLang="zh-CN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bg1"/>
                </a:solidFill>
              </a:rPr>
              <a:t>flecs_query_finalize_query</a:t>
            </a:r>
            <a:r>
              <a:rPr lang="zh-CN" altLang="en-US">
                <a:solidFill>
                  <a:schemeClr val="bg1"/>
                </a:solidFill>
              </a:rPr>
              <a:t>：规范化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endParaRPr lang="zh-CN" altLang="en-US">
              <a:solidFill>
                <a:schemeClr val="bg1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bg1"/>
                </a:solidFill>
              </a:rPr>
              <a:t>flecs_query_finalize_simple</a:t>
            </a:r>
            <a:r>
              <a:rPr lang="zh-CN" altLang="en-US">
                <a:solidFill>
                  <a:schemeClr val="bg1"/>
                </a:solidFill>
              </a:rPr>
              <a:t>：进行</a:t>
            </a:r>
            <a:r>
              <a:rPr lang="en-US" altLang="zh-CN">
                <a:solidFill>
                  <a:schemeClr val="bg1"/>
                </a:solidFill>
              </a:rPr>
              <a:t>Simple</a:t>
            </a:r>
            <a:r>
              <a:rPr lang="zh-CN" altLang="en-US">
                <a:solidFill>
                  <a:schemeClr val="bg1"/>
                </a:solidFill>
              </a:rPr>
              <a:t>检查</a:t>
            </a:r>
            <a:endParaRPr lang="en-US" altLang="zh-CN">
              <a:solidFill>
                <a:schemeClr val="bg1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bg1"/>
                </a:solidFill>
              </a:rPr>
              <a:t>flecs_query_query_populate_terms</a:t>
            </a:r>
            <a:r>
              <a:rPr lang="zh-CN" altLang="en-US">
                <a:solidFill>
                  <a:schemeClr val="bg1"/>
                </a:solidFill>
              </a:rPr>
              <a:t>：如果有</a:t>
            </a:r>
            <a:r>
              <a:rPr lang="en-US" altLang="zh-CN">
                <a:solidFill>
                  <a:schemeClr val="bg1"/>
                </a:solidFill>
              </a:rPr>
              <a:t>DSL</a:t>
            </a:r>
            <a:r>
              <a:rPr lang="zh-CN" altLang="en-US">
                <a:solidFill>
                  <a:schemeClr val="bg1"/>
                </a:solidFill>
              </a:rPr>
              <a:t>，解析</a:t>
            </a:r>
            <a:r>
              <a:rPr lang="en-US" altLang="zh-CN">
                <a:solidFill>
                  <a:schemeClr val="bg1"/>
                </a:solidFill>
              </a:rPr>
              <a:t>DSL</a:t>
            </a:r>
            <a:r>
              <a:rPr lang="zh-CN" altLang="en-US">
                <a:solidFill>
                  <a:schemeClr val="bg1"/>
                </a:solidFill>
              </a:rPr>
              <a:t>并合入现有</a:t>
            </a:r>
            <a:r>
              <a:rPr lang="en-US" altLang="zh-CN">
                <a:solidFill>
                  <a:schemeClr val="bg1"/>
                </a:solidFill>
              </a:rPr>
              <a:t>query desc</a:t>
            </a:r>
            <a:endParaRPr lang="en-US" altLang="zh-CN">
              <a:solidFill>
                <a:schemeClr val="bg1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bg1"/>
                </a:solidFill>
              </a:rPr>
              <a:t>flecs_query_finalize_terms</a:t>
            </a:r>
            <a:r>
              <a:rPr lang="zh-CN" altLang="en-US">
                <a:solidFill>
                  <a:schemeClr val="bg1"/>
                </a:solidFill>
              </a:rPr>
              <a:t>：规范化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endParaRPr lang="en-US" altLang="zh-CN">
              <a:solidFill>
                <a:schemeClr val="bg1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bg1"/>
                </a:solidFill>
              </a:rPr>
              <a:t>flecs_query_populate_tokens</a:t>
            </a:r>
            <a:r>
              <a:rPr lang="zh-CN" altLang="en-US">
                <a:solidFill>
                  <a:schemeClr val="bg1"/>
                </a:solidFill>
              </a:rPr>
              <a:t>：将字符串合并到一个</a:t>
            </a:r>
            <a:r>
              <a:rPr lang="en-US" altLang="zh-CN">
                <a:solidFill>
                  <a:schemeClr val="bg1"/>
                </a:solidFill>
              </a:rPr>
              <a:t>buffer</a:t>
            </a:r>
            <a:r>
              <a:rPr lang="zh-CN" altLang="en-US">
                <a:solidFill>
                  <a:schemeClr val="bg1"/>
                </a:solidFill>
              </a:rPr>
              <a:t>里面</a:t>
            </a:r>
            <a:endParaRPr lang="zh-CN" altLang="en-US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bg1"/>
                </a:solidFill>
              </a:rPr>
              <a:t>flecs_query_create_cache</a:t>
            </a:r>
            <a:r>
              <a:rPr lang="zh-CN" altLang="en-US">
                <a:solidFill>
                  <a:schemeClr val="bg1"/>
                </a:solidFill>
              </a:rPr>
              <a:t>：设置可能需要的缓存</a:t>
            </a:r>
            <a:endParaRPr lang="zh-CN" altLang="en-US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bg1"/>
                </a:solidFill>
              </a:rPr>
              <a:t>flecs_query_compile</a:t>
            </a:r>
            <a:r>
              <a:rPr lang="zh-CN" altLang="en-US">
                <a:solidFill>
                  <a:schemeClr val="bg1"/>
                </a:solidFill>
              </a:rPr>
              <a:t>：编译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到</a:t>
            </a:r>
            <a:r>
              <a:rPr lang="en-US" altLang="zh-CN">
                <a:solidFill>
                  <a:schemeClr val="bg1"/>
                </a:solidFill>
              </a:rPr>
              <a:t>VM</a:t>
            </a:r>
            <a:r>
              <a:rPr lang="zh-CN" altLang="en-US">
                <a:solidFill>
                  <a:schemeClr val="bg1"/>
                </a:solidFill>
              </a:rPr>
              <a:t>指令</a:t>
            </a:r>
            <a:endParaRPr lang="en-US" altLang="zh-CN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——simple</a:t>
            </a:r>
            <a:r>
              <a:rPr lang="zh-CN" altLang="en-US" sz="2400">
                <a:solidFill>
                  <a:schemeClr val="bg1"/>
                </a:solidFill>
              </a:rPr>
              <a:t>判断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5710" y="1967230"/>
            <a:ext cx="967359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1" indent="0" fontAlgn="auto"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</a:rPr>
              <a:t>会判断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/>
                </a:solidFill>
              </a:rPr>
              <a:t>是否是简单类型。如果是，后面走</a:t>
            </a:r>
            <a:r>
              <a:rPr lang="en-US" altLang="zh-CN">
                <a:solidFill>
                  <a:schemeClr val="bg1"/>
                </a:solidFill>
              </a:rPr>
              <a:t>trivial</a:t>
            </a:r>
            <a:r>
              <a:rPr lang="zh-CN" altLang="en-US">
                <a:solidFill>
                  <a:schemeClr val="bg1"/>
                </a:solidFill>
              </a:rPr>
              <a:t>执行流程，不走</a:t>
            </a:r>
            <a:r>
              <a:rPr lang="en-US" altLang="zh-CN">
                <a:solidFill>
                  <a:schemeClr val="bg1"/>
                </a:solidFill>
              </a:rPr>
              <a:t>VM</a:t>
            </a:r>
            <a:r>
              <a:rPr lang="zh-CN" altLang="en-US">
                <a:solidFill>
                  <a:schemeClr val="bg1"/>
                </a:solidFill>
              </a:rPr>
              <a:t>那套，节省内存和逻辑。</a:t>
            </a:r>
            <a:endParaRPr lang="zh-CN" altLang="en-US">
              <a:solidFill>
                <a:schemeClr val="bg1"/>
              </a:solidFill>
            </a:endParaRPr>
          </a:p>
          <a:p>
            <a:pPr marL="0" lvl="1" indent="0" fontAlgn="auto">
              <a:buFont typeface="Arial" panose="020B0604020202020204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  <a:p>
            <a:pPr marL="0" lvl="1" indent="0" fontAlgn="auto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Simple</a:t>
            </a:r>
            <a:r>
              <a:rPr lang="zh-CN" altLang="en-US">
                <a:solidFill>
                  <a:schemeClr val="bg1"/>
                </a:solidFill>
              </a:rPr>
              <a:t>判断条件：</a:t>
            </a:r>
            <a:endParaRPr lang="zh-CN" altLang="en-US">
              <a:solidFill>
                <a:schemeClr val="bg1"/>
              </a:solidFill>
            </a:endParaRPr>
          </a:p>
          <a:p>
            <a:pPr marL="285750" lvl="1" indent="-285750" fontAlgn="auto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无</a:t>
            </a:r>
            <a:r>
              <a:rPr lang="en-US" altLang="zh-CN">
                <a:solidFill>
                  <a:schemeClr val="bg1"/>
                </a:solidFill>
              </a:rPr>
              <a:t>DSL</a:t>
            </a:r>
            <a:endParaRPr lang="en-US" altLang="zh-CN">
              <a:solidFill>
                <a:schemeClr val="bg1"/>
              </a:solidFill>
            </a:endParaRPr>
          </a:p>
          <a:p>
            <a:pPr marL="285750" lvl="1" indent="-285750" fontAlgn="auto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无</a:t>
            </a:r>
            <a:r>
              <a:rPr lang="en-US" altLang="zh-CN">
                <a:solidFill>
                  <a:schemeClr val="bg1"/>
                </a:solidFill>
              </a:rPr>
              <a:t>OrderBy</a:t>
            </a:r>
            <a:endParaRPr lang="en-US" altLang="zh-CN">
              <a:solidFill>
                <a:schemeClr val="bg1"/>
              </a:solidFill>
            </a:endParaRPr>
          </a:p>
          <a:p>
            <a:pPr marL="285750" lvl="1" indent="-285750" fontAlgn="auto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无</a:t>
            </a:r>
            <a:r>
              <a:rPr lang="en-US" altLang="zh-CN">
                <a:solidFill>
                  <a:schemeClr val="bg1"/>
                </a:solidFill>
              </a:rPr>
              <a:t>GroupBy</a:t>
            </a:r>
            <a:endParaRPr lang="en-US" altLang="zh-CN">
              <a:solidFill>
                <a:schemeClr val="bg1"/>
              </a:solidFill>
            </a:endParaRPr>
          </a:p>
          <a:p>
            <a:pPr marL="285750" lvl="1" indent="-285750" fontAlgn="auto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无</a:t>
            </a:r>
            <a:r>
              <a:rPr lang="en-US" altLang="zh-CN">
                <a:solidFill>
                  <a:schemeClr val="bg1"/>
                </a:solidFill>
              </a:rPr>
              <a:t>Wildcard</a:t>
            </a:r>
            <a:endParaRPr lang="en-US" altLang="zh-CN">
              <a:solidFill>
                <a:schemeClr val="bg1"/>
              </a:solidFill>
            </a:endParaRPr>
          </a:p>
          <a:p>
            <a:pPr marL="285750" lvl="1" indent="-285750" fontAlgn="auto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无</a:t>
            </a:r>
            <a:r>
              <a:rPr lang="en-US" altLang="zh-CN">
                <a:solidFill>
                  <a:schemeClr val="bg1"/>
                </a:solidFill>
              </a:rPr>
              <a:t>EcsThis/EcsVariable</a:t>
            </a:r>
            <a:endParaRPr lang="en-US" altLang="zh-CN">
              <a:solidFill>
                <a:schemeClr val="bg1"/>
              </a:solidFill>
            </a:endParaRPr>
          </a:p>
          <a:p>
            <a:pPr marL="285750" lvl="1" indent="-285750" fontAlgn="auto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无</a:t>
            </a:r>
            <a:r>
              <a:rPr lang="en-US" altLang="zh-CN">
                <a:solidFill>
                  <a:schemeClr val="bg1"/>
                </a:solidFill>
              </a:rPr>
              <a:t>EcsPrefab/EcsDisabled</a:t>
            </a:r>
            <a:endParaRPr lang="en-US" altLang="zh-CN">
              <a:solidFill>
                <a:schemeClr val="bg1"/>
              </a:solidFill>
            </a:endParaRPr>
          </a:p>
          <a:p>
            <a:pPr marL="285750" lvl="1" indent="-285750" fontAlgn="auto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bg1"/>
                </a:solidFill>
              </a:rPr>
              <a:t>term</a:t>
            </a:r>
            <a:r>
              <a:rPr lang="zh-CN" altLang="en-US">
                <a:solidFill>
                  <a:schemeClr val="bg1"/>
                </a:solidFill>
              </a:rPr>
              <a:t>只填了</a:t>
            </a:r>
            <a:r>
              <a:rPr lang="en-US" altLang="zh-CN">
                <a:solidFill>
                  <a:schemeClr val="bg1"/>
                </a:solidFill>
              </a:rPr>
              <a:t>id</a:t>
            </a:r>
            <a:r>
              <a:rPr lang="zh-CN" altLang="en-US">
                <a:solidFill>
                  <a:schemeClr val="bg1"/>
                </a:solidFill>
              </a:rPr>
              <a:t>字段。没有</a:t>
            </a:r>
            <a:r>
              <a:rPr lang="en-US" altLang="zh-CN">
                <a:solidFill>
                  <a:schemeClr val="bg1"/>
                </a:solidFill>
              </a:rPr>
              <a:t>src, name, oper</a:t>
            </a:r>
            <a:r>
              <a:rPr lang="zh-CN" altLang="en-US">
                <a:solidFill>
                  <a:schemeClr val="bg1"/>
                </a:solidFill>
              </a:rPr>
              <a:t>等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en-US" sz="2400">
                <a:solidFill>
                  <a:schemeClr val="bg1"/>
                </a:solidFill>
              </a:rPr>
              <a:t>trivial</a:t>
            </a:r>
            <a:r>
              <a:rPr lang="zh-CN" altLang="en-US" sz="2400">
                <a:solidFill>
                  <a:schemeClr val="bg1"/>
                </a:solidFill>
              </a:rPr>
              <a:t>执行流程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5710" y="1958340"/>
            <a:ext cx="96735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1" indent="0" fontAlgn="auto">
              <a:buFont typeface="Arial" panose="020B0604020202020204" pitchFamily="34" charset="0"/>
              <a:buNone/>
            </a:pPr>
            <a:r>
              <a:rPr lang="zh-CN">
                <a:solidFill>
                  <a:schemeClr val="bg1"/>
                </a:solidFill>
              </a:rPr>
              <a:t>直接拿第一个</a:t>
            </a:r>
            <a:r>
              <a:rPr lang="en-US" altLang="zh-CN">
                <a:solidFill>
                  <a:schemeClr val="bg1"/>
                </a:solidFill>
              </a:rPr>
              <a:t>term.id</a:t>
            </a:r>
            <a:r>
              <a:rPr lang="zh-CN" altLang="en-US">
                <a:solidFill>
                  <a:schemeClr val="bg1"/>
                </a:solidFill>
              </a:rPr>
              <a:t>找到对应表。然后检测此表内是否有其他</a:t>
            </a:r>
            <a:r>
              <a:rPr lang="en-US" altLang="zh-CN">
                <a:solidFill>
                  <a:schemeClr val="bg1"/>
                </a:solidFill>
              </a:rPr>
              <a:t>term.id</a:t>
            </a:r>
            <a:r>
              <a:rPr lang="zh-CN" altLang="en-US">
                <a:solidFill>
                  <a:schemeClr val="bg1"/>
                </a:solidFill>
              </a:rPr>
              <a:t>。全部成功就返回结果给迭代器。</a:t>
            </a:r>
            <a:endParaRPr lang="zh-CN" altLang="en-US">
              <a:solidFill>
                <a:schemeClr val="bg1"/>
              </a:solidFill>
            </a:endParaRPr>
          </a:p>
          <a:p>
            <a:pPr marL="0" lvl="1" indent="0" fontAlgn="auto"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</a:rPr>
              <a:t>之后每次迭代就不停遍历表就行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sz="2400">
                <a:solidFill>
                  <a:schemeClr val="bg1"/>
                </a:solidFill>
              </a:rPr>
              <a:t>编译时术语</a:t>
            </a:r>
            <a:endParaRPr lang="zh-CN" sz="240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690" y="1891665"/>
            <a:ext cx="5543550" cy="1974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29690" y="12477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solidFill>
                  <a:schemeClr val="bg1"/>
                </a:solidFill>
              </a:rPr>
              <a:t>查询变量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9885" y="4242435"/>
            <a:ext cx="102317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kind</a:t>
            </a:r>
            <a:r>
              <a:rPr lang="zh-CN" altLang="en-US" sz="1600">
                <a:solidFill>
                  <a:schemeClr val="bg1"/>
                </a:solidFill>
              </a:rPr>
              <a:t>：查询变量的类型。有两种：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EcsVarEntity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类型，表示此变量存储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EcsVarTable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en-US" altLang="zh-CN" sz="1600">
                <a:solidFill>
                  <a:schemeClr val="bg1"/>
                </a:solidFill>
              </a:rPr>
              <a:t>Table</a:t>
            </a:r>
            <a:r>
              <a:rPr lang="zh-CN" altLang="en-US" sz="1600">
                <a:solidFill>
                  <a:schemeClr val="bg1"/>
                </a:solidFill>
              </a:rPr>
              <a:t>类型，表示此变量存储</a:t>
            </a:r>
            <a:r>
              <a:rPr lang="en-US" altLang="zh-CN" sz="1600">
                <a:solidFill>
                  <a:schemeClr val="bg1"/>
                </a:solidFill>
              </a:rPr>
              <a:t>Table</a:t>
            </a:r>
            <a:endParaRPr lang="en-US" altLang="zh-CN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EcsVarAny</a:t>
            </a:r>
            <a:r>
              <a:rPr lang="zh-CN" altLang="en-US" sz="1600">
                <a:solidFill>
                  <a:schemeClr val="bg1"/>
                </a:solidFill>
              </a:rPr>
              <a:t>：暂时不能确定变量类型。后续会替换成上面两个类型</a:t>
            </a:r>
            <a:endParaRPr lang="zh-CN" altLang="en-US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id</a:t>
            </a:r>
            <a:r>
              <a:rPr lang="zh-CN" altLang="en-US" sz="1600">
                <a:solidFill>
                  <a:schemeClr val="bg1"/>
                </a:solidFill>
              </a:rPr>
              <a:t>：此查询变量的</a:t>
            </a:r>
            <a:r>
              <a:rPr lang="en-US" altLang="zh-CN" sz="1600">
                <a:solidFill>
                  <a:schemeClr val="bg1"/>
                </a:solidFill>
              </a:rPr>
              <a:t>ID</a:t>
            </a:r>
            <a:endParaRPr lang="en-US" altLang="zh-CN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table_id</a:t>
            </a:r>
            <a:r>
              <a:rPr lang="zh-CN" altLang="en-US" sz="1600">
                <a:solidFill>
                  <a:schemeClr val="bg1"/>
                </a:solidFill>
              </a:rPr>
              <a:t>：存储另一个为</a:t>
            </a:r>
            <a:r>
              <a:rPr lang="en-US" altLang="zh-CN" sz="1600">
                <a:solidFill>
                  <a:schemeClr val="bg1"/>
                </a:solidFill>
              </a:rPr>
              <a:t>Table</a:t>
            </a:r>
            <a:r>
              <a:rPr lang="zh-CN" altLang="en-US" sz="1600">
                <a:solidFill>
                  <a:schemeClr val="bg1"/>
                </a:solidFill>
              </a:rPr>
              <a:t>类型的查询变量</a:t>
            </a:r>
            <a:r>
              <a:rPr lang="en-US" altLang="zh-CN" sz="1600">
                <a:solidFill>
                  <a:schemeClr val="bg1"/>
                </a:solidFill>
              </a:rPr>
              <a:t>ID</a:t>
            </a:r>
            <a:endParaRPr lang="en-US" altLang="zh-CN" sz="1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什么是</a:t>
            </a:r>
            <a:r>
              <a:rPr lang="en-US" altLang="zh-CN" sz="2400">
                <a:solidFill>
                  <a:schemeClr val="bg1"/>
                </a:solidFill>
              </a:rPr>
              <a:t>ECS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2080" y="1621155"/>
            <a:ext cx="99015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ECS</a:t>
            </a:r>
            <a:r>
              <a:rPr lang="zh-CN" altLang="en-US">
                <a:solidFill>
                  <a:schemeClr val="bg1"/>
                </a:solidFill>
              </a:rPr>
              <a:t>由</a:t>
            </a:r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，</a:t>
            </a:r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，</a:t>
            </a:r>
            <a:r>
              <a:rPr lang="en-US" altLang="zh-CN">
                <a:solidFill>
                  <a:schemeClr val="bg1"/>
                </a:solidFill>
              </a:rPr>
              <a:t>System</a:t>
            </a:r>
            <a:r>
              <a:rPr lang="zh-CN" altLang="en-US">
                <a:solidFill>
                  <a:schemeClr val="bg1"/>
                </a:solidFill>
              </a:rPr>
              <a:t>组成：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Entity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ECM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模式，标识一个实体，一般是整数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Component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ECM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模式，用于附加在实体上，一般只有数据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pPr indent="457200"/>
            <a:r>
              <a:rPr lang="en-US" altLang="zh-CN">
                <a:solidFill>
                  <a:schemeClr val="bg1"/>
                </a:solidFill>
              </a:rPr>
              <a:t>System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用于使用某个（或某些）组件以实现某种功能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pPr indent="457200"/>
            <a:r>
              <a:rPr lang="zh-CN" altLang="en-US">
                <a:solidFill>
                  <a:schemeClr val="bg1"/>
                </a:solidFill>
              </a:rPr>
              <a:t>（可选，但一般都有的）</a:t>
            </a:r>
            <a:r>
              <a:rPr lang="en-US" altLang="zh-CN">
                <a:solidFill>
                  <a:schemeClr val="bg1"/>
                </a:solidFill>
              </a:rPr>
              <a:t>Query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：用于查询到某个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Entity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附加的组件，或附加了某些组件的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Entities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2080" y="3627120"/>
            <a:ext cx="99015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和</a:t>
            </a:r>
            <a:r>
              <a:rPr lang="en-US" altLang="zh-CN">
                <a:solidFill>
                  <a:schemeClr val="bg1"/>
                </a:solidFill>
              </a:rPr>
              <a:t>ECM</a:t>
            </a:r>
            <a:r>
              <a:rPr lang="zh-CN" altLang="en-US">
                <a:solidFill>
                  <a:schemeClr val="bg1"/>
                </a:solidFill>
              </a:rPr>
              <a:t>的区别：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ECS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更底层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	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单一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不用于实现单一功能。功能由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System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实现，而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System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可能需要多个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才能实现功能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并不存储在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System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中。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System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严格意义上只是个函数，不存储数据，数据都存在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中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sz="2400">
                <a:solidFill>
                  <a:schemeClr val="bg1"/>
                </a:solidFill>
              </a:rPr>
              <a:t>编译时术语</a:t>
            </a:r>
            <a:endParaRPr lang="zh-CN" sz="240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690" y="1891665"/>
            <a:ext cx="5543550" cy="1974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29690" y="12477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solidFill>
                  <a:schemeClr val="bg1"/>
                </a:solidFill>
              </a:rPr>
              <a:t>为什么有</a:t>
            </a:r>
            <a:r>
              <a:rPr lang="en-US" altLang="zh-CN">
                <a:solidFill>
                  <a:schemeClr val="bg1"/>
                </a:solidFill>
              </a:rPr>
              <a:t>table_id</a:t>
            </a:r>
            <a:r>
              <a:rPr lang="zh-CN" altLang="en-US">
                <a:solidFill>
                  <a:schemeClr val="bg1"/>
                </a:solidFill>
              </a:rPr>
              <a:t>？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9885" y="4242435"/>
            <a:ext cx="95529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sz="1600">
                <a:solidFill>
                  <a:schemeClr val="bg1"/>
                </a:solidFill>
              </a:rPr>
              <a:t>当查询变量被确定为</a:t>
            </a:r>
            <a:r>
              <a:rPr lang="en-US" altLang="zh-CN" sz="1600">
                <a:solidFill>
                  <a:schemeClr val="bg1"/>
                </a:solidFill>
              </a:rPr>
              <a:t>EcsVarEntity</a:t>
            </a:r>
            <a:r>
              <a:rPr lang="zh-CN" altLang="en-US" sz="1600">
                <a:solidFill>
                  <a:schemeClr val="bg1"/>
                </a:solidFill>
              </a:rPr>
              <a:t>时，他会再创建一个同名的</a:t>
            </a:r>
            <a:r>
              <a:rPr lang="en-US" altLang="zh-CN" sz="1600">
                <a:solidFill>
                  <a:schemeClr val="bg1"/>
                </a:solidFill>
              </a:rPr>
              <a:t>EcsVarTable</a:t>
            </a:r>
            <a:r>
              <a:rPr lang="zh-CN" altLang="en-US" sz="1600">
                <a:solidFill>
                  <a:schemeClr val="bg1"/>
                </a:solidFill>
              </a:rPr>
              <a:t>变量。因为基于</a:t>
            </a:r>
            <a:r>
              <a:rPr lang="en-US" altLang="zh-CN" sz="1600">
                <a:solidFill>
                  <a:schemeClr val="bg1"/>
                </a:solidFill>
              </a:rPr>
              <a:t>Archetype</a:t>
            </a:r>
            <a:r>
              <a:rPr lang="zh-CN" altLang="en-US" sz="1600">
                <a:solidFill>
                  <a:schemeClr val="bg1"/>
                </a:solidFill>
              </a:rPr>
              <a:t>的</a:t>
            </a:r>
            <a:r>
              <a:rPr lang="en-US" altLang="zh-CN" sz="1600">
                <a:solidFill>
                  <a:schemeClr val="bg1"/>
                </a:solidFill>
              </a:rPr>
              <a:t>ECS</a:t>
            </a:r>
            <a:r>
              <a:rPr lang="zh-CN" altLang="en-US" sz="1600">
                <a:solidFill>
                  <a:schemeClr val="bg1"/>
                </a:solidFill>
              </a:rPr>
              <a:t>查询，得先查询到</a:t>
            </a:r>
            <a:r>
              <a:rPr lang="en-US" altLang="zh-CN" sz="1600">
                <a:solidFill>
                  <a:schemeClr val="bg1"/>
                </a:solidFill>
              </a:rPr>
              <a:t>Table</a:t>
            </a:r>
            <a:r>
              <a:rPr lang="zh-CN" altLang="en-US" sz="1600">
                <a:solidFill>
                  <a:schemeClr val="bg1"/>
                </a:solidFill>
              </a:rPr>
              <a:t>，然后对其中的每个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进行查询。这里的两个变量就是分别存放表和表中的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。</a:t>
            </a:r>
            <a:endParaRPr lang="zh-CN" altLang="en-US" sz="1600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zh-CN" altLang="en-US" sz="1600">
                <a:solidFill>
                  <a:schemeClr val="bg1"/>
                </a:solidFill>
              </a:rPr>
              <a:t>而</a:t>
            </a:r>
            <a:r>
              <a:rPr lang="en-US" altLang="zh-CN" sz="1600">
                <a:solidFill>
                  <a:schemeClr val="bg1"/>
                </a:solidFill>
              </a:rPr>
              <a:t>EcsVarEntity</a:t>
            </a:r>
            <a:r>
              <a:rPr lang="zh-CN" altLang="en-US" sz="1600">
                <a:solidFill>
                  <a:schemeClr val="bg1"/>
                </a:solidFill>
              </a:rPr>
              <a:t>变量指向</a:t>
            </a:r>
            <a:r>
              <a:rPr lang="en-US" altLang="zh-CN" sz="1600">
                <a:solidFill>
                  <a:schemeClr val="bg1"/>
                </a:solidFill>
              </a:rPr>
              <a:t>EcsVarTable</a:t>
            </a:r>
            <a:r>
              <a:rPr lang="zh-CN" altLang="en-US" sz="1600">
                <a:solidFill>
                  <a:schemeClr val="bg1"/>
                </a:solidFill>
              </a:rPr>
              <a:t>变量是单向的。这是因为在回溯查询法中，如果某个表中的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查询结束，需要从</a:t>
            </a:r>
            <a:r>
              <a:rPr lang="en-US" altLang="zh-CN" sz="1600">
                <a:solidFill>
                  <a:schemeClr val="bg1"/>
                </a:solidFill>
              </a:rPr>
              <a:t>EcsVarEntity</a:t>
            </a:r>
            <a:r>
              <a:rPr lang="zh-CN" altLang="en-US" sz="1600">
                <a:solidFill>
                  <a:schemeClr val="bg1"/>
                </a:solidFill>
              </a:rPr>
              <a:t>变量回到</a:t>
            </a:r>
            <a:r>
              <a:rPr lang="en-US" altLang="zh-CN" sz="1600">
                <a:solidFill>
                  <a:schemeClr val="bg1"/>
                </a:solidFill>
              </a:rPr>
              <a:t>EcsVarTable</a:t>
            </a:r>
            <a:r>
              <a:rPr lang="zh-CN" altLang="en-US" sz="1600">
                <a:solidFill>
                  <a:schemeClr val="bg1"/>
                </a:solidFill>
              </a:rPr>
              <a:t>变量中进行下一个表的查询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sz="2400">
                <a:solidFill>
                  <a:schemeClr val="bg1"/>
                </a:solidFill>
              </a:rPr>
              <a:t>编译时术语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9690" y="1247775"/>
            <a:ext cx="7780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chemeClr val="bg1"/>
                </a:solidFill>
              </a:rPr>
              <a:t>举例</a:t>
            </a: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>
                <a:solidFill>
                  <a:schemeClr val="bg1"/>
                </a:solidFill>
              </a:rPr>
              <a:t>：查询含有</a:t>
            </a:r>
            <a:r>
              <a:rPr lang="en-US" altLang="zh-CN">
                <a:solidFill>
                  <a:schemeClr val="bg1"/>
                </a:solidFill>
              </a:rPr>
              <a:t>Position</a:t>
            </a:r>
            <a:r>
              <a:rPr lang="zh-CN" altLang="en-US">
                <a:solidFill>
                  <a:schemeClr val="bg1"/>
                </a:solidFill>
              </a:rPr>
              <a:t>和</a:t>
            </a:r>
            <a:r>
              <a:rPr lang="en-US" altLang="zh-CN">
                <a:solidFill>
                  <a:schemeClr val="bg1"/>
                </a:solidFill>
              </a:rPr>
              <a:t>Rotation</a:t>
            </a:r>
            <a:r>
              <a:rPr lang="zh-CN" altLang="en-US">
                <a:solidFill>
                  <a:schemeClr val="bg1"/>
                </a:solidFill>
              </a:rPr>
              <a:t>组件的实体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9885" y="1995805"/>
            <a:ext cx="95529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sz="1600">
                <a:solidFill>
                  <a:schemeClr val="bg1"/>
                </a:solidFill>
              </a:rPr>
              <a:t>这里假设不做</a:t>
            </a:r>
            <a:r>
              <a:rPr lang="en-US" altLang="zh-CN" sz="1600">
                <a:solidFill>
                  <a:schemeClr val="bg1"/>
                </a:solidFill>
              </a:rPr>
              <a:t>trivial</a:t>
            </a:r>
            <a:r>
              <a:rPr lang="zh-CN" altLang="en-US" sz="1600">
                <a:solidFill>
                  <a:schemeClr val="bg1"/>
                </a:solidFill>
              </a:rPr>
              <a:t>检测。那么只有一个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变量。</a:t>
            </a:r>
            <a:endParaRPr lang="zh-CN" altLang="en-US" sz="1600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zh-CN" altLang="en-US" sz="1600">
                <a:solidFill>
                  <a:schemeClr val="bg1"/>
                </a:solidFill>
              </a:rPr>
              <a:t>此时会生成两个查询变量：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var1: EcsVarEntity</a:t>
            </a:r>
            <a:r>
              <a:rPr lang="zh-CN" altLang="en-US" sz="1600">
                <a:solidFill>
                  <a:schemeClr val="bg1"/>
                </a:solidFill>
              </a:rPr>
              <a:t>类型，</a:t>
            </a:r>
            <a:r>
              <a:rPr lang="en-US" altLang="zh-CN" sz="1600">
                <a:solidFill>
                  <a:schemeClr val="bg1"/>
                </a:solidFill>
              </a:rPr>
              <a:t>table_id</a:t>
            </a:r>
            <a:r>
              <a:rPr lang="zh-CN" altLang="en-US" sz="1600">
                <a:solidFill>
                  <a:schemeClr val="bg1"/>
                </a:solidFill>
              </a:rPr>
              <a:t>指向</a:t>
            </a:r>
            <a:r>
              <a:rPr lang="en-US" altLang="zh-CN" sz="1600">
                <a:solidFill>
                  <a:schemeClr val="bg1"/>
                </a:solidFill>
              </a:rPr>
              <a:t>var2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var2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en-US" altLang="zh-CN" sz="1600">
                <a:solidFill>
                  <a:schemeClr val="bg1"/>
                </a:solidFill>
              </a:rPr>
              <a:t>EcsVarTable</a:t>
            </a:r>
            <a:r>
              <a:rPr lang="zh-CN" altLang="en-US" sz="1600">
                <a:solidFill>
                  <a:schemeClr val="bg1"/>
                </a:solidFill>
              </a:rPr>
              <a:t>类型</a:t>
            </a:r>
            <a:endParaRPr lang="zh-CN" altLang="en-US" sz="1600">
              <a:solidFill>
                <a:schemeClr val="bg1"/>
              </a:solidFill>
            </a:endParaRPr>
          </a:p>
          <a:p>
            <a:pPr indent="0">
              <a:buNone/>
            </a:pPr>
            <a:endParaRPr lang="zh-CN" altLang="en-US" sz="1600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zh-CN" altLang="en-US" sz="1600">
                <a:solidFill>
                  <a:schemeClr val="bg1"/>
                </a:solidFill>
              </a:rPr>
              <a:t>生成的</a:t>
            </a:r>
            <a:r>
              <a:rPr lang="en-US" altLang="zh-CN" sz="1600">
                <a:solidFill>
                  <a:schemeClr val="bg1"/>
                </a:solidFill>
              </a:rPr>
              <a:t>VM</a:t>
            </a:r>
            <a:r>
              <a:rPr lang="zh-CN" altLang="en-US" sz="1600">
                <a:solidFill>
                  <a:schemeClr val="bg1"/>
                </a:solidFill>
              </a:rPr>
              <a:t>指令：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SetIds</a:t>
            </a:r>
            <a:r>
              <a:rPr lang="zh-CN" altLang="en-US" sz="1600">
                <a:solidFill>
                  <a:schemeClr val="bg1"/>
                </a:solidFill>
              </a:rPr>
              <a:t>：将</a:t>
            </a:r>
            <a:r>
              <a:rPr lang="en-US" altLang="zh-CN" sz="1600">
                <a:solidFill>
                  <a:schemeClr val="bg1"/>
                </a:solidFill>
              </a:rPr>
              <a:t>term.id</a:t>
            </a:r>
            <a:r>
              <a:rPr lang="zh-CN" altLang="en-US" sz="1600">
                <a:solidFill>
                  <a:schemeClr val="bg1"/>
                </a:solidFill>
              </a:rPr>
              <a:t>填到迭代器的</a:t>
            </a:r>
            <a:r>
              <a:rPr lang="en-US" altLang="zh-CN" sz="1600">
                <a:solidFill>
                  <a:schemeClr val="bg1"/>
                </a:solidFill>
              </a:rPr>
              <a:t>ids[field]</a:t>
            </a:r>
            <a:r>
              <a:rPr lang="zh-CN" altLang="en-US" sz="1600">
                <a:solidFill>
                  <a:schemeClr val="bg1"/>
                </a:solidFill>
              </a:rPr>
              <a:t>里面。后续指令直接从</a:t>
            </a:r>
            <a:r>
              <a:rPr lang="en-US" altLang="zh-CN" sz="1600">
                <a:solidFill>
                  <a:schemeClr val="bg1"/>
                </a:solidFill>
              </a:rPr>
              <a:t>ids</a:t>
            </a:r>
            <a:r>
              <a:rPr lang="zh-CN" altLang="en-US" sz="1600">
                <a:solidFill>
                  <a:schemeClr val="bg1"/>
                </a:solidFill>
              </a:rPr>
              <a:t>里面读取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EcsQueryAnd</a:t>
            </a:r>
            <a:r>
              <a:rPr lang="zh-CN" altLang="en-US" sz="1600">
                <a:solidFill>
                  <a:schemeClr val="bg1"/>
                </a:solidFill>
              </a:rPr>
              <a:t>：遍历含有</a:t>
            </a:r>
            <a:r>
              <a:rPr lang="en-US" altLang="zh-CN" sz="1600">
                <a:solidFill>
                  <a:schemeClr val="bg1"/>
                </a:solidFill>
              </a:rPr>
              <a:t>Position</a:t>
            </a:r>
            <a:r>
              <a:rPr lang="zh-CN" altLang="en-US" sz="1600">
                <a:solidFill>
                  <a:schemeClr val="bg1"/>
                </a:solidFill>
              </a:rPr>
              <a:t>组件的表，写入</a:t>
            </a:r>
            <a:r>
              <a:rPr lang="en-US" altLang="zh-CN" sz="1600">
                <a:solidFill>
                  <a:schemeClr val="bg1"/>
                </a:solidFill>
              </a:rPr>
              <a:t>var2</a:t>
            </a:r>
            <a:r>
              <a:rPr lang="zh-CN" altLang="en-US" sz="1600">
                <a:solidFill>
                  <a:schemeClr val="bg1"/>
                </a:solidFill>
              </a:rPr>
              <a:t>（此时变量没值，使用</a:t>
            </a:r>
            <a:r>
              <a:rPr lang="en-US" altLang="zh-CN" sz="1600">
                <a:solidFill>
                  <a:schemeClr val="bg1"/>
                </a:solidFill>
              </a:rPr>
              <a:t>Select</a:t>
            </a:r>
            <a:r>
              <a:rPr lang="zh-CN" altLang="en-US" sz="1600">
                <a:solidFill>
                  <a:schemeClr val="bg1"/>
                </a:solidFill>
              </a:rPr>
              <a:t>）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EcsQueryAnd</a:t>
            </a:r>
            <a:r>
              <a:rPr lang="zh-CN" altLang="en-US" sz="1600">
                <a:solidFill>
                  <a:schemeClr val="bg1"/>
                </a:solidFill>
              </a:rPr>
              <a:t>：在</a:t>
            </a:r>
            <a:r>
              <a:rPr lang="en-US" altLang="zh-CN" sz="1600">
                <a:solidFill>
                  <a:schemeClr val="bg1"/>
                </a:solidFill>
              </a:rPr>
              <a:t>var2</a:t>
            </a:r>
            <a:r>
              <a:rPr lang="zh-CN" altLang="en-US" sz="1600">
                <a:solidFill>
                  <a:schemeClr val="bg1"/>
                </a:solidFill>
              </a:rPr>
              <a:t>指定的表中查找是否含有</a:t>
            </a:r>
            <a:r>
              <a:rPr lang="en-US" altLang="zh-CN" sz="1600">
                <a:solidFill>
                  <a:schemeClr val="bg1"/>
                </a:solidFill>
              </a:rPr>
              <a:t>Rotation</a:t>
            </a:r>
            <a:r>
              <a:rPr lang="zh-CN" altLang="en-US" sz="1600">
                <a:solidFill>
                  <a:schemeClr val="bg1"/>
                </a:solidFill>
              </a:rPr>
              <a:t>组件。有的话写入</a:t>
            </a:r>
            <a:r>
              <a:rPr lang="en-US" altLang="zh-CN" sz="1600">
                <a:solidFill>
                  <a:schemeClr val="bg1"/>
                </a:solidFill>
              </a:rPr>
              <a:t>var2</a:t>
            </a:r>
            <a:r>
              <a:rPr lang="zh-CN" altLang="en-US" sz="1600">
                <a:solidFill>
                  <a:schemeClr val="bg1"/>
                </a:solidFill>
              </a:rPr>
              <a:t>（没有就回溯到上一个</a:t>
            </a:r>
            <a:r>
              <a:rPr lang="en-US" altLang="zh-CN" sz="1600">
                <a:solidFill>
                  <a:schemeClr val="bg1"/>
                </a:solidFill>
              </a:rPr>
              <a:t>EcsQueryAnd</a:t>
            </a:r>
            <a:r>
              <a:rPr lang="zh-CN" altLang="en-US" sz="1600">
                <a:solidFill>
                  <a:schemeClr val="bg1"/>
                </a:solidFill>
              </a:rPr>
              <a:t>指令）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EcsQueryEach</a:t>
            </a:r>
            <a:r>
              <a:rPr lang="zh-CN" altLang="en-US" sz="1600">
                <a:solidFill>
                  <a:schemeClr val="bg1"/>
                </a:solidFill>
              </a:rPr>
              <a:t>：此时</a:t>
            </a:r>
            <a:r>
              <a:rPr lang="en-US" altLang="zh-CN" sz="1600">
                <a:solidFill>
                  <a:schemeClr val="bg1"/>
                </a:solidFill>
              </a:rPr>
              <a:t>var2</a:t>
            </a:r>
            <a:r>
              <a:rPr lang="zh-CN" altLang="en-US" sz="1600">
                <a:solidFill>
                  <a:schemeClr val="bg1"/>
                </a:solidFill>
              </a:rPr>
              <a:t>中指定的表已经含有</a:t>
            </a:r>
            <a:r>
              <a:rPr lang="en-US" altLang="zh-CN" sz="1600">
                <a:solidFill>
                  <a:schemeClr val="bg1"/>
                </a:solidFill>
              </a:rPr>
              <a:t>Position</a:t>
            </a:r>
            <a:r>
              <a:rPr lang="zh-CN" altLang="en-US" sz="1600">
                <a:solidFill>
                  <a:schemeClr val="bg1"/>
                </a:solidFill>
              </a:rPr>
              <a:t>和</a:t>
            </a:r>
            <a:r>
              <a:rPr lang="en-US" altLang="zh-CN" sz="1600">
                <a:solidFill>
                  <a:schemeClr val="bg1"/>
                </a:solidFill>
              </a:rPr>
              <a:t>Rotation</a:t>
            </a:r>
            <a:r>
              <a:rPr lang="zh-CN" altLang="en-US" sz="1600">
                <a:solidFill>
                  <a:schemeClr val="bg1"/>
                </a:solidFill>
              </a:rPr>
              <a:t>组件。迭代里面的每个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放入</a:t>
            </a:r>
            <a:r>
              <a:rPr lang="en-US" altLang="zh-CN" sz="1600">
                <a:solidFill>
                  <a:schemeClr val="bg1"/>
                </a:solidFill>
              </a:rPr>
              <a:t>var1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Yield</a:t>
            </a:r>
            <a:r>
              <a:rPr lang="zh-CN" altLang="en-US" sz="1600">
                <a:solidFill>
                  <a:schemeClr val="bg1"/>
                </a:solidFill>
              </a:rPr>
              <a:t>：将结果返回给迭代器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>
              <a:solidFill>
                <a:schemeClr val="bg1"/>
              </a:solidFill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</a:rPr>
              <a:t>当用户希望得到下一个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时，会重复执行</a:t>
            </a:r>
            <a:r>
              <a:rPr lang="en-US" altLang="zh-CN" sz="1600">
                <a:solidFill>
                  <a:schemeClr val="bg1"/>
                </a:solidFill>
              </a:rPr>
              <a:t>EcsQueryEach</a:t>
            </a:r>
            <a:r>
              <a:rPr lang="zh-CN" altLang="en-US" sz="1600">
                <a:solidFill>
                  <a:schemeClr val="bg1"/>
                </a:solidFill>
              </a:rPr>
              <a:t>指令，不停将新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放入迭代器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sz="2400">
                <a:solidFill>
                  <a:schemeClr val="bg1"/>
                </a:solidFill>
              </a:rPr>
              <a:t>编译时术语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9690" y="1247775"/>
            <a:ext cx="7780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>
                <a:solidFill>
                  <a:schemeClr val="bg1"/>
                </a:solidFill>
              </a:rPr>
              <a:t>举例</a:t>
            </a:r>
            <a:r>
              <a:rPr lang="en-US" altLang="zh-CN">
                <a:solidFill>
                  <a:schemeClr val="bg1"/>
                </a:solidFill>
              </a:rPr>
              <a:t>2</a:t>
            </a:r>
            <a:r>
              <a:rPr lang="zh-CN">
                <a:solidFill>
                  <a:schemeClr val="bg1"/>
                </a:solidFill>
              </a:rPr>
              <a:t>：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SpaceShip, (DockedTo, $Planet), Earth($Planet)</a:t>
            </a:r>
            <a:endParaRPr lang="en-US" altLang="zh-CN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9885" y="1995805"/>
            <a:ext cx="955294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sz="1600">
                <a:solidFill>
                  <a:schemeClr val="bg1"/>
                </a:solidFill>
              </a:rPr>
              <a:t>这里假设不做</a:t>
            </a:r>
            <a:r>
              <a:rPr lang="en-US" altLang="zh-CN" sz="1600">
                <a:solidFill>
                  <a:schemeClr val="bg1"/>
                </a:solidFill>
              </a:rPr>
              <a:t>trivial</a:t>
            </a:r>
            <a:r>
              <a:rPr lang="zh-CN" altLang="en-US" sz="1600">
                <a:solidFill>
                  <a:schemeClr val="bg1"/>
                </a:solidFill>
              </a:rPr>
              <a:t>检测。那么只有一个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变量。</a:t>
            </a:r>
            <a:endParaRPr lang="zh-CN" altLang="en-US" sz="1600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zh-CN" altLang="en-US" sz="1600">
                <a:solidFill>
                  <a:schemeClr val="bg1"/>
                </a:solidFill>
              </a:rPr>
              <a:t>此时会生成三个查询变量：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var1: EcsVarTable</a:t>
            </a:r>
            <a:r>
              <a:rPr lang="zh-CN" altLang="en-US" sz="1600">
                <a:solidFill>
                  <a:schemeClr val="bg1"/>
                </a:solidFill>
              </a:rPr>
              <a:t>类型，</a:t>
            </a:r>
            <a:r>
              <a:rPr lang="en-US" altLang="zh-CN" sz="1600">
                <a:solidFill>
                  <a:schemeClr val="bg1"/>
                </a:solidFill>
              </a:rPr>
              <a:t>name=”NULL”</a:t>
            </a:r>
            <a:r>
              <a:rPr lang="zh-CN" altLang="en-US" sz="1600">
                <a:solidFill>
                  <a:schemeClr val="bg1"/>
                </a:solidFill>
              </a:rPr>
              <a:t>，是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var2: EcsVarEntity</a:t>
            </a:r>
            <a:r>
              <a:rPr lang="zh-CN" altLang="en-US" sz="1600">
                <a:solidFill>
                  <a:schemeClr val="bg1"/>
                </a:solidFill>
              </a:rPr>
              <a:t>类型，</a:t>
            </a:r>
            <a:r>
              <a:rPr lang="en-US" altLang="zh-CN" sz="1600">
                <a:solidFill>
                  <a:schemeClr val="bg1"/>
                </a:solidFill>
              </a:rPr>
              <a:t>name=”Planet”, </a:t>
            </a:r>
            <a:r>
              <a:rPr lang="zh-CN" altLang="en-US" sz="1600">
                <a:solidFill>
                  <a:schemeClr val="bg1"/>
                </a:solidFill>
              </a:rPr>
              <a:t>是</a:t>
            </a:r>
            <a:r>
              <a:rPr lang="en-US" altLang="zh-CN" sz="1600">
                <a:solidFill>
                  <a:schemeClr val="bg1"/>
                </a:solidFill>
              </a:rPr>
              <a:t>$Planet</a:t>
            </a:r>
            <a:r>
              <a:rPr lang="zh-CN" altLang="en-US" sz="1600">
                <a:solidFill>
                  <a:schemeClr val="bg1"/>
                </a:solidFill>
              </a:rPr>
              <a:t>变量，</a:t>
            </a:r>
            <a:r>
              <a:rPr lang="en-US" altLang="zh-CN" sz="1600">
                <a:solidFill>
                  <a:schemeClr val="bg1"/>
                </a:solidFill>
              </a:rPr>
              <a:t>table_id</a:t>
            </a:r>
            <a:r>
              <a:rPr lang="zh-CN" altLang="en-US" sz="1600">
                <a:solidFill>
                  <a:schemeClr val="bg1"/>
                </a:solidFill>
              </a:rPr>
              <a:t>指向</a:t>
            </a:r>
            <a:r>
              <a:rPr lang="en-US" altLang="zh-CN" sz="1600">
                <a:solidFill>
                  <a:schemeClr val="bg1"/>
                </a:solidFill>
              </a:rPr>
              <a:t>var3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var3: EcsVarTable</a:t>
            </a:r>
            <a:r>
              <a:rPr lang="zh-CN" altLang="en-US" sz="1600">
                <a:solidFill>
                  <a:schemeClr val="bg1"/>
                </a:solidFill>
              </a:rPr>
              <a:t>类型，</a:t>
            </a:r>
            <a:r>
              <a:rPr lang="en-US" altLang="zh-CN" sz="1600">
                <a:solidFill>
                  <a:schemeClr val="bg1"/>
                </a:solidFill>
              </a:rPr>
              <a:t>name=”Planet”</a:t>
            </a:r>
            <a:r>
              <a:rPr lang="zh-CN" altLang="en-US" sz="1600">
                <a:solidFill>
                  <a:schemeClr val="bg1"/>
                </a:solidFill>
              </a:rPr>
              <a:t>，由</a:t>
            </a:r>
            <a:r>
              <a:rPr lang="en-US" altLang="zh-CN" sz="1600">
                <a:solidFill>
                  <a:schemeClr val="bg1"/>
                </a:solidFill>
              </a:rPr>
              <a:t>var2</a:t>
            </a:r>
            <a:r>
              <a:rPr lang="zh-CN" altLang="en-US" sz="1600">
                <a:solidFill>
                  <a:schemeClr val="bg1"/>
                </a:solidFill>
              </a:rPr>
              <a:t>创建的等价表变量</a:t>
            </a:r>
            <a:endParaRPr lang="zh-CN" altLang="en-US" sz="1600">
              <a:solidFill>
                <a:schemeClr val="bg1"/>
              </a:solidFill>
            </a:endParaRPr>
          </a:p>
          <a:p>
            <a:pPr indent="0">
              <a:buNone/>
            </a:pPr>
            <a:endParaRPr lang="zh-CN" altLang="en-US" sz="1600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zh-CN" altLang="en-US" sz="1600">
                <a:solidFill>
                  <a:schemeClr val="bg1"/>
                </a:solidFill>
              </a:rPr>
              <a:t>生成的</a:t>
            </a:r>
            <a:r>
              <a:rPr lang="en-US" altLang="zh-CN" sz="1600">
                <a:solidFill>
                  <a:schemeClr val="bg1"/>
                </a:solidFill>
              </a:rPr>
              <a:t>VM</a:t>
            </a:r>
            <a:r>
              <a:rPr lang="zh-CN" altLang="en-US" sz="1600">
                <a:solidFill>
                  <a:schemeClr val="bg1"/>
                </a:solidFill>
              </a:rPr>
              <a:t>指令：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SetIds</a:t>
            </a:r>
            <a:r>
              <a:rPr lang="zh-CN" altLang="en-US" sz="1600">
                <a:solidFill>
                  <a:schemeClr val="bg1"/>
                </a:solidFill>
              </a:rPr>
              <a:t>：将</a:t>
            </a:r>
            <a:r>
              <a:rPr lang="en-US" altLang="zh-CN" sz="1600">
                <a:solidFill>
                  <a:schemeClr val="bg1"/>
                </a:solidFill>
              </a:rPr>
              <a:t>term.id</a:t>
            </a:r>
            <a:r>
              <a:rPr lang="zh-CN" altLang="en-US" sz="1600">
                <a:solidFill>
                  <a:schemeClr val="bg1"/>
                </a:solidFill>
              </a:rPr>
              <a:t>填到迭代器的</a:t>
            </a:r>
            <a:r>
              <a:rPr lang="en-US" altLang="zh-CN" sz="1600">
                <a:solidFill>
                  <a:schemeClr val="bg1"/>
                </a:solidFill>
              </a:rPr>
              <a:t>ids[field]</a:t>
            </a:r>
            <a:r>
              <a:rPr lang="zh-CN" altLang="en-US" sz="1600">
                <a:solidFill>
                  <a:schemeClr val="bg1"/>
                </a:solidFill>
              </a:rPr>
              <a:t>里面。后续指令直接从</a:t>
            </a:r>
            <a:r>
              <a:rPr lang="en-US" altLang="zh-CN" sz="1600">
                <a:solidFill>
                  <a:schemeClr val="bg1"/>
                </a:solidFill>
              </a:rPr>
              <a:t>ids</a:t>
            </a:r>
            <a:r>
              <a:rPr lang="zh-CN" altLang="en-US" sz="1600">
                <a:solidFill>
                  <a:schemeClr val="bg1"/>
                </a:solidFill>
              </a:rPr>
              <a:t>里面读取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EcsQueryAnd</a:t>
            </a:r>
            <a:r>
              <a:rPr lang="zh-CN" altLang="en-US" sz="1600">
                <a:solidFill>
                  <a:schemeClr val="bg1"/>
                </a:solidFill>
              </a:rPr>
              <a:t>：遍历含有</a:t>
            </a:r>
            <a:r>
              <a:rPr lang="en-US" altLang="zh-CN" sz="1600">
                <a:solidFill>
                  <a:schemeClr val="bg1"/>
                </a:solidFill>
              </a:rPr>
              <a:t>SpaceShip</a:t>
            </a:r>
            <a:r>
              <a:rPr lang="zh-CN" altLang="en-US" sz="1600">
                <a:solidFill>
                  <a:schemeClr val="bg1"/>
                </a:solidFill>
              </a:rPr>
              <a:t>组件的表，写入</a:t>
            </a:r>
            <a:r>
              <a:rPr lang="en-US" altLang="zh-CN" sz="1600">
                <a:solidFill>
                  <a:schemeClr val="bg1"/>
                </a:solidFill>
              </a:rPr>
              <a:t>var1</a:t>
            </a:r>
            <a:r>
              <a:rPr lang="zh-CN" altLang="en-US" sz="1600">
                <a:solidFill>
                  <a:schemeClr val="bg1"/>
                </a:solidFill>
              </a:rPr>
              <a:t>（此时</a:t>
            </a:r>
            <a:r>
              <a:rPr lang="en-US" altLang="zh-CN" sz="1600">
                <a:solidFill>
                  <a:schemeClr val="bg1"/>
                </a:solidFill>
              </a:rPr>
              <a:t>$This</a:t>
            </a:r>
            <a:r>
              <a:rPr lang="zh-CN" altLang="en-US" sz="1600">
                <a:solidFill>
                  <a:schemeClr val="bg1"/>
                </a:solidFill>
              </a:rPr>
              <a:t>变量没值，使用</a:t>
            </a:r>
            <a:r>
              <a:rPr lang="en-US" altLang="zh-CN" sz="1600">
                <a:solidFill>
                  <a:schemeClr val="bg1"/>
                </a:solidFill>
              </a:rPr>
              <a:t>Select</a:t>
            </a:r>
            <a:r>
              <a:rPr lang="zh-CN" altLang="en-US" sz="1600">
                <a:solidFill>
                  <a:schemeClr val="bg1"/>
                </a:solidFill>
              </a:rPr>
              <a:t>）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EcsQueryAnd</a:t>
            </a:r>
            <a:r>
              <a:rPr lang="zh-CN" altLang="en-US" sz="1600">
                <a:solidFill>
                  <a:schemeClr val="bg1"/>
                </a:solidFill>
              </a:rPr>
              <a:t>：在</a:t>
            </a:r>
            <a:r>
              <a:rPr lang="en-US" altLang="zh-CN" sz="1600">
                <a:solidFill>
                  <a:schemeClr val="bg1"/>
                </a:solidFill>
              </a:rPr>
              <a:t>var1</a:t>
            </a:r>
            <a:r>
              <a:rPr lang="zh-CN" altLang="en-US" sz="1600">
                <a:solidFill>
                  <a:schemeClr val="bg1"/>
                </a:solidFill>
              </a:rPr>
              <a:t>指定的表中查找是否含有（</a:t>
            </a:r>
            <a:r>
              <a:rPr lang="en-US" altLang="zh-CN" sz="1600">
                <a:solidFill>
                  <a:schemeClr val="bg1"/>
                </a:solidFill>
              </a:rPr>
              <a:t>DockedTo, *)</a:t>
            </a:r>
            <a:r>
              <a:rPr lang="zh-CN" altLang="en-US" sz="1600">
                <a:solidFill>
                  <a:schemeClr val="bg1"/>
                </a:solidFill>
              </a:rPr>
              <a:t>组件。有的话写入</a:t>
            </a:r>
            <a:r>
              <a:rPr lang="en-US" altLang="zh-CN" sz="1600">
                <a:solidFill>
                  <a:schemeClr val="bg1"/>
                </a:solidFill>
              </a:rPr>
              <a:t>var3</a:t>
            </a:r>
            <a:r>
              <a:rPr lang="zh-CN" altLang="en-US" sz="1600">
                <a:solidFill>
                  <a:schemeClr val="bg1"/>
                </a:solidFill>
              </a:rPr>
              <a:t>的</a:t>
            </a:r>
            <a:r>
              <a:rPr lang="en-US" altLang="zh-CN" sz="1600">
                <a:solidFill>
                  <a:schemeClr val="bg1"/>
                </a:solidFill>
              </a:rPr>
              <a:t>$Planet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  <a:sym typeface="+mn-ea"/>
              </a:rPr>
              <a:t>EcsQueryAnd</a:t>
            </a:r>
            <a:r>
              <a:rPr lang="zh-CN" altLang="en-US" sz="1600">
                <a:solidFill>
                  <a:schemeClr val="bg1"/>
                </a:solidFill>
                <a:sym typeface="+mn-ea"/>
              </a:rPr>
              <a:t>：在</a:t>
            </a:r>
            <a:r>
              <a:rPr lang="en-US" altLang="zh-CN" sz="1600">
                <a:solidFill>
                  <a:schemeClr val="bg1"/>
                </a:solidFill>
                <a:sym typeface="+mn-ea"/>
              </a:rPr>
              <a:t>var3</a:t>
            </a:r>
            <a:r>
              <a:rPr lang="zh-CN" altLang="en-US" sz="1600">
                <a:solidFill>
                  <a:schemeClr val="bg1"/>
                </a:solidFill>
                <a:sym typeface="+mn-ea"/>
              </a:rPr>
              <a:t>的表中查找是否有</a:t>
            </a:r>
            <a:r>
              <a:rPr lang="en-US" altLang="zh-CN" sz="1600">
                <a:solidFill>
                  <a:schemeClr val="bg1"/>
                </a:solidFill>
                <a:sym typeface="+mn-ea"/>
              </a:rPr>
              <a:t>Earth</a:t>
            </a:r>
            <a:r>
              <a:rPr lang="zh-CN" altLang="en-US" sz="1600">
                <a:solidFill>
                  <a:schemeClr val="bg1"/>
                </a:solidFill>
                <a:sym typeface="+mn-ea"/>
              </a:rPr>
              <a:t>组件，有的话迭代所有实体，将实体放入</a:t>
            </a:r>
            <a:r>
              <a:rPr lang="en-US" altLang="zh-CN" sz="1600">
                <a:solidFill>
                  <a:schemeClr val="bg1"/>
                </a:solidFill>
                <a:sym typeface="+mn-ea"/>
              </a:rPr>
              <a:t>var2</a:t>
            </a:r>
            <a:r>
              <a:rPr lang="zh-CN" altLang="en-US" sz="1600">
                <a:solidFill>
                  <a:schemeClr val="bg1"/>
                </a:solidFill>
                <a:sym typeface="+mn-ea"/>
              </a:rPr>
              <a:t>中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EcsSetVars</a:t>
            </a:r>
            <a:r>
              <a:rPr lang="zh-CN" altLang="en-US" sz="1600">
                <a:solidFill>
                  <a:schemeClr val="bg1"/>
                </a:solidFill>
              </a:rPr>
              <a:t>：把用户指定的变量同步给迭代器的</a:t>
            </a:r>
            <a:r>
              <a:rPr lang="en-US" altLang="zh-CN" sz="1600">
                <a:solidFill>
                  <a:schemeClr val="bg1"/>
                </a:solidFill>
              </a:rPr>
              <a:t>srouces[field]</a:t>
            </a:r>
            <a:r>
              <a:rPr lang="zh-CN" altLang="en-US" sz="1600">
                <a:solidFill>
                  <a:schemeClr val="bg1"/>
                </a:solidFill>
              </a:rPr>
              <a:t>中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Yield</a:t>
            </a:r>
            <a:r>
              <a:rPr lang="zh-CN" altLang="en-US" sz="1600">
                <a:solidFill>
                  <a:schemeClr val="bg1"/>
                </a:solidFill>
              </a:rPr>
              <a:t>：将结果返回给迭代器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用户输入结构</a:t>
            </a:r>
            <a:r>
              <a:rPr lang="en-US" altLang="zh-CN" sz="2400">
                <a:solidFill>
                  <a:schemeClr val="bg1"/>
                </a:solidFill>
              </a:rPr>
              <a:t>ecs_query_t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81065" y="1170305"/>
            <a:ext cx="4981575" cy="4893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vars</a:t>
            </a:r>
            <a:r>
              <a:rPr lang="zh-CN" altLang="en-US" sz="1600">
                <a:solidFill>
                  <a:schemeClr val="bg1"/>
                </a:solidFill>
              </a:rPr>
              <a:t>：发掘出来的查询变量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tvar_index</a:t>
            </a:r>
            <a:r>
              <a:rPr lang="zh-CN" altLang="en-US" sz="1600">
                <a:solidFill>
                  <a:schemeClr val="bg1"/>
                </a:solidFill>
              </a:rPr>
              <a:t>：表变量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evar_index</a:t>
            </a:r>
            <a:r>
              <a:rPr lang="zh-CN" altLang="en-US" sz="1600">
                <a:solidFill>
                  <a:schemeClr val="bg1"/>
                </a:solidFill>
              </a:rPr>
              <a:t>：实体变量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ops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en-US" altLang="zh-CN" sz="1600">
                <a:solidFill>
                  <a:schemeClr val="bg1"/>
                </a:solidFill>
              </a:rPr>
              <a:t>VM</a:t>
            </a:r>
            <a:r>
              <a:rPr lang="zh-CN" altLang="en-US" sz="1600">
                <a:solidFill>
                  <a:schemeClr val="bg1"/>
                </a:solidFill>
              </a:rPr>
              <a:t>指令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tokens</a:t>
            </a:r>
            <a:r>
              <a:rPr lang="zh-CN" altLang="en-US" sz="1600">
                <a:solidFill>
                  <a:schemeClr val="bg1"/>
                </a:solidFill>
              </a:rPr>
              <a:t>：所有字符串集中的地方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cache</a:t>
            </a:r>
            <a:r>
              <a:rPr lang="zh-CN" altLang="en-US" sz="1600">
                <a:solidFill>
                  <a:schemeClr val="bg1"/>
                </a:solidFill>
              </a:rPr>
              <a:t>：缓存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ecs_termset_t</a:t>
            </a:r>
            <a:r>
              <a:rPr lang="zh-CN" altLang="zh-CN" sz="1600">
                <a:solidFill>
                  <a:schemeClr val="bg1"/>
                </a:solidFill>
              </a:rPr>
              <a:t>：是一个</a:t>
            </a:r>
            <a:r>
              <a:rPr lang="en-US" altLang="zh-CN" sz="1600">
                <a:solidFill>
                  <a:schemeClr val="bg1"/>
                </a:solidFill>
              </a:rPr>
              <a:t>FLECS_TERM_COUNT_MAX</a:t>
            </a:r>
            <a:r>
              <a:rPr lang="zh-CN" altLang="en-US" sz="1600">
                <a:solidFill>
                  <a:schemeClr val="bg1"/>
                </a:solidFill>
              </a:rPr>
              <a:t>位的整数。每个位对应一个</a:t>
            </a:r>
            <a:r>
              <a:rPr lang="en-US" altLang="zh-CN" sz="1600">
                <a:solidFill>
                  <a:schemeClr val="bg1"/>
                </a:solidFill>
              </a:rPr>
              <a:t>term</a:t>
            </a:r>
            <a:r>
              <a:rPr lang="zh-CN" altLang="en-US" sz="1600">
                <a:solidFill>
                  <a:schemeClr val="bg1"/>
                </a:solidFill>
              </a:rPr>
              <a:t>用来记录</a:t>
            </a:r>
            <a:r>
              <a:rPr lang="en-US" altLang="zh-CN" sz="1600">
                <a:solidFill>
                  <a:schemeClr val="bg1"/>
                </a:solidFill>
              </a:rPr>
              <a:t>term</a:t>
            </a:r>
            <a:r>
              <a:rPr lang="zh-CN" altLang="en-US" sz="1600">
                <a:solidFill>
                  <a:schemeClr val="bg1"/>
                </a:solidFill>
              </a:rPr>
              <a:t>的属性（相当于</a:t>
            </a:r>
            <a:r>
              <a:rPr lang="en-US" altLang="zh-CN" sz="1600">
                <a:solidFill>
                  <a:schemeClr val="bg1"/>
                </a:solidFill>
              </a:rPr>
              <a:t>std::vector&lt;bool&gt;</a:t>
            </a:r>
            <a:r>
              <a:rPr lang="zh-CN" altLang="en-US" sz="1600">
                <a:solidFill>
                  <a:schemeClr val="bg1"/>
                </a:solidFill>
              </a:rPr>
              <a:t>）</a:t>
            </a:r>
            <a:endParaRPr lang="zh-CN" altLang="en-US" sz="1600">
              <a:solidFill>
                <a:schemeClr val="bg1"/>
              </a:solidFill>
            </a:endParaRPr>
          </a:p>
          <a:p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" y="868045"/>
            <a:ext cx="4865370" cy="543306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用户输入结构</a:t>
            </a:r>
            <a:r>
              <a:rPr lang="en-US" altLang="zh-CN" sz="2400">
                <a:solidFill>
                  <a:schemeClr val="bg1"/>
                </a:solidFill>
              </a:rPr>
              <a:t>ecs_query_t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81065" y="1170305"/>
            <a:ext cx="4981575" cy="4893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chemeClr val="bg1"/>
                </a:solidFill>
              </a:rPr>
              <a:t>ids</a:t>
            </a:r>
            <a:r>
              <a:rPr lang="zh-CN" altLang="en-US" sz="1600">
                <a:solidFill>
                  <a:schemeClr val="bg1"/>
                </a:solidFill>
              </a:rPr>
              <a:t>：每个</a:t>
            </a:r>
            <a:r>
              <a:rPr lang="en-US" altLang="zh-CN" sz="1600">
                <a:solidFill>
                  <a:schemeClr val="bg1"/>
                </a:solidFill>
              </a:rPr>
              <a:t>field</a:t>
            </a:r>
            <a:r>
              <a:rPr lang="zh-CN" altLang="en-US" sz="1600">
                <a:solidFill>
                  <a:schemeClr val="bg1"/>
                </a:solidFill>
              </a:rPr>
              <a:t>对应的</a:t>
            </a:r>
            <a:r>
              <a:rPr lang="en-US" altLang="zh-CN" sz="1600">
                <a:solidFill>
                  <a:schemeClr val="bg1"/>
                </a:solidFill>
              </a:rPr>
              <a:t>term.id</a:t>
            </a:r>
            <a:r>
              <a:rPr lang="zh-CN" altLang="en-US" sz="1600">
                <a:solidFill>
                  <a:schemeClr val="bg1"/>
                </a:solidFill>
              </a:rPr>
              <a:t>。本质上是从</a:t>
            </a:r>
            <a:r>
              <a:rPr lang="en-US" altLang="zh-CN" sz="1600">
                <a:solidFill>
                  <a:schemeClr val="bg1"/>
                </a:solidFill>
              </a:rPr>
              <a:t>term.id</a:t>
            </a:r>
            <a:r>
              <a:rPr lang="zh-CN" altLang="en-US" sz="1600">
                <a:solidFill>
                  <a:schemeClr val="bg1"/>
                </a:solidFill>
              </a:rPr>
              <a:t>中拷贝过来，但是和</a:t>
            </a:r>
            <a:r>
              <a:rPr lang="en-US" altLang="zh-CN" sz="1600">
                <a:solidFill>
                  <a:schemeClr val="bg1"/>
                </a:solidFill>
              </a:rPr>
              <a:t>field</a:t>
            </a:r>
            <a:r>
              <a:rPr lang="zh-CN" altLang="en-US" sz="1600">
                <a:solidFill>
                  <a:schemeClr val="bg1"/>
                </a:solidFill>
              </a:rPr>
              <a:t>对应。主要是存在</a:t>
            </a:r>
            <a:r>
              <a:rPr lang="en-US" altLang="zh-CN" sz="1600">
                <a:solidFill>
                  <a:schemeClr val="bg1"/>
                </a:solidFill>
              </a:rPr>
              <a:t>Or</a:t>
            </a:r>
            <a:r>
              <a:rPr lang="zh-CN" altLang="en-US" sz="1600">
                <a:solidFill>
                  <a:schemeClr val="bg1"/>
                </a:solidFill>
              </a:rPr>
              <a:t>链的情况：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en-US" altLang="zh-CN" sz="1600">
                <a:solidFill>
                  <a:schemeClr val="bg1"/>
                </a:solidFill>
              </a:rPr>
              <a:t>1. </a:t>
            </a:r>
            <a:r>
              <a:rPr lang="zh-CN" altLang="en-US" sz="1600">
                <a:solidFill>
                  <a:schemeClr val="bg1"/>
                </a:solidFill>
              </a:rPr>
              <a:t>如果</a:t>
            </a:r>
            <a:r>
              <a:rPr lang="en-US" altLang="zh-CN" sz="1600">
                <a:solidFill>
                  <a:schemeClr val="bg1"/>
                </a:solidFill>
              </a:rPr>
              <a:t>Or</a:t>
            </a:r>
            <a:r>
              <a:rPr lang="zh-CN" altLang="en-US" sz="1600">
                <a:solidFill>
                  <a:schemeClr val="bg1"/>
                </a:solidFill>
              </a:rPr>
              <a:t>链中</a:t>
            </a:r>
            <a:r>
              <a:rPr lang="en-US" altLang="zh-CN" sz="1600">
                <a:solidFill>
                  <a:schemeClr val="bg1"/>
                </a:solidFill>
              </a:rPr>
              <a:t>id</a:t>
            </a:r>
            <a:r>
              <a:rPr lang="zh-CN" altLang="en-US" sz="1600">
                <a:solidFill>
                  <a:schemeClr val="bg1"/>
                </a:solidFill>
              </a:rPr>
              <a:t>是同类型，使用最后一个</a:t>
            </a:r>
            <a:r>
              <a:rPr lang="en-US" altLang="zh-CN" sz="1600">
                <a:solidFill>
                  <a:schemeClr val="bg1"/>
                </a:solidFill>
              </a:rPr>
              <a:t>term.id</a:t>
            </a:r>
            <a:endParaRPr lang="en-US" altLang="zh-CN" sz="1600">
              <a:solidFill>
                <a:schemeClr val="bg1"/>
              </a:solidFill>
            </a:endParaRPr>
          </a:p>
          <a:p>
            <a:r>
              <a:rPr lang="en-US" altLang="zh-CN" sz="1600">
                <a:solidFill>
                  <a:schemeClr val="bg1"/>
                </a:solidFill>
              </a:rPr>
              <a:t>2. </a:t>
            </a:r>
            <a:r>
              <a:rPr lang="zh-CN" altLang="en-US" sz="1600">
                <a:solidFill>
                  <a:schemeClr val="bg1"/>
                </a:solidFill>
              </a:rPr>
              <a:t>如果不是同类型（比如普通</a:t>
            </a:r>
            <a:r>
              <a:rPr lang="en-US" altLang="zh-CN" sz="1600">
                <a:solidFill>
                  <a:schemeClr val="bg1"/>
                </a:solidFill>
              </a:rPr>
              <a:t>ID</a:t>
            </a:r>
            <a:r>
              <a:rPr lang="zh-CN" altLang="en-US" sz="1600">
                <a:solidFill>
                  <a:schemeClr val="bg1"/>
                </a:solidFill>
              </a:rPr>
              <a:t>和</a:t>
            </a:r>
            <a:r>
              <a:rPr lang="en-US" altLang="zh-CN" sz="1600">
                <a:solidFill>
                  <a:schemeClr val="bg1"/>
                </a:solidFill>
              </a:rPr>
              <a:t>Pair</a:t>
            </a:r>
            <a:r>
              <a:rPr lang="zh-CN" altLang="en-US" sz="1600">
                <a:solidFill>
                  <a:schemeClr val="bg1"/>
                </a:solidFill>
              </a:rPr>
              <a:t>），就清</a:t>
            </a:r>
            <a:r>
              <a:rPr lang="en-US" altLang="zh-CN" sz="1600">
                <a:solidFill>
                  <a:schemeClr val="bg1"/>
                </a:solidFill>
              </a:rPr>
              <a:t>0</a:t>
            </a:r>
            <a:endParaRPr lang="en-US" altLang="zh-CN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因为如果类型不同，这个</a:t>
            </a:r>
            <a:r>
              <a:rPr lang="en-US" altLang="zh-CN" sz="1600">
                <a:solidFill>
                  <a:schemeClr val="bg1"/>
                </a:solidFill>
              </a:rPr>
              <a:t>field</a:t>
            </a:r>
            <a:r>
              <a:rPr lang="zh-CN" altLang="en-US" sz="1600">
                <a:solidFill>
                  <a:schemeClr val="bg1"/>
                </a:solidFill>
              </a:rPr>
              <a:t>就没有统一的</a:t>
            </a:r>
            <a:r>
              <a:rPr lang="en-US" altLang="zh-CN" sz="1600">
                <a:solidFill>
                  <a:schemeClr val="bg1"/>
                </a:solidFill>
              </a:rPr>
              <a:t>component</a:t>
            </a:r>
            <a:r>
              <a:rPr lang="zh-CN" altLang="en-US" sz="1600">
                <a:solidFill>
                  <a:schemeClr val="bg1"/>
                </a:solidFill>
              </a:rPr>
              <a:t>类型（</a:t>
            </a:r>
            <a:r>
              <a:rPr lang="en-US" altLang="zh-CN" sz="1600">
                <a:solidFill>
                  <a:schemeClr val="bg1"/>
                </a:solidFill>
              </a:rPr>
              <a:t>Or</a:t>
            </a:r>
            <a:r>
              <a:rPr lang="zh-CN" altLang="en-US" sz="1600">
                <a:solidFill>
                  <a:schemeClr val="bg1"/>
                </a:solidFill>
              </a:rPr>
              <a:t>链中可能返回任一类型）。这个时候</a:t>
            </a:r>
            <a:r>
              <a:rPr lang="en-US" altLang="zh-CN" sz="1600">
                <a:solidFill>
                  <a:schemeClr val="bg1"/>
                </a:solidFill>
              </a:rPr>
              <a:t>field</a:t>
            </a:r>
            <a:r>
              <a:rPr lang="zh-CN" altLang="en-US" sz="1600">
                <a:solidFill>
                  <a:schemeClr val="bg1"/>
                </a:solidFill>
              </a:rPr>
              <a:t>就失效了，用户无法通过</a:t>
            </a:r>
            <a:r>
              <a:rPr lang="en-US" altLang="zh-CN" sz="1600">
                <a:solidFill>
                  <a:schemeClr val="bg1"/>
                </a:solidFill>
              </a:rPr>
              <a:t>ecs_field()</a:t>
            </a:r>
            <a:r>
              <a:rPr lang="zh-CN" altLang="en-US" sz="1600">
                <a:solidFill>
                  <a:schemeClr val="bg1"/>
                </a:solidFill>
              </a:rPr>
              <a:t>取数据了。只能从</a:t>
            </a:r>
            <a:r>
              <a:rPr lang="en-US" altLang="zh-CN" sz="1600">
                <a:solidFill>
                  <a:schemeClr val="bg1"/>
                </a:solidFill>
              </a:rPr>
              <a:t>world</a:t>
            </a:r>
            <a:r>
              <a:rPr lang="zh-CN" altLang="en-US" sz="1600">
                <a:solidFill>
                  <a:schemeClr val="bg1"/>
                </a:solidFill>
              </a:rPr>
              <a:t>里面手动拿到。</a:t>
            </a:r>
            <a:endParaRPr lang="zh-CN" altLang="en-US" sz="1600">
              <a:solidFill>
                <a:schemeClr val="bg1"/>
              </a:solidFill>
            </a:endParaRPr>
          </a:p>
          <a:p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类型使用</a:t>
            </a:r>
            <a:r>
              <a:rPr lang="en-US" altLang="zh-CN" sz="1600">
                <a:solidFill>
                  <a:schemeClr val="bg1"/>
                </a:solidFill>
              </a:rPr>
              <a:t>type_info</a:t>
            </a:r>
            <a:r>
              <a:rPr lang="zh-CN" altLang="en-US" sz="1600">
                <a:solidFill>
                  <a:schemeClr val="bg1"/>
                </a:solidFill>
              </a:rPr>
              <a:t>表示。所以判断类型是否相等也是使用</a:t>
            </a:r>
            <a:r>
              <a:rPr lang="en-US" altLang="zh-CN" sz="1600">
                <a:solidFill>
                  <a:schemeClr val="bg1"/>
                </a:solidFill>
              </a:rPr>
              <a:t>type_info</a:t>
            </a:r>
            <a:endParaRPr lang="en-US" altLang="zh-CN" sz="1600">
              <a:solidFill>
                <a:schemeClr val="bg1"/>
              </a:solidFill>
            </a:endParaRPr>
          </a:p>
          <a:p>
            <a:endParaRPr lang="en-US" altLang="zh-CN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为什么不直接使用</a:t>
            </a:r>
            <a:r>
              <a:rPr lang="en-US" altLang="zh-CN" sz="1600">
                <a:solidFill>
                  <a:schemeClr val="bg1"/>
                </a:solidFill>
              </a:rPr>
              <a:t>term.id</a:t>
            </a:r>
            <a:r>
              <a:rPr lang="zh-CN" altLang="en-US" sz="1600">
                <a:solidFill>
                  <a:schemeClr val="bg1"/>
                </a:solidFill>
              </a:rPr>
              <a:t>还要复制一份到</a:t>
            </a:r>
            <a:r>
              <a:rPr lang="en-US" altLang="zh-CN" sz="1600">
                <a:solidFill>
                  <a:schemeClr val="bg1"/>
                </a:solidFill>
              </a:rPr>
              <a:t>ids</a:t>
            </a:r>
            <a:r>
              <a:rPr lang="zh-CN" altLang="en-US" sz="1600">
                <a:solidFill>
                  <a:schemeClr val="bg1"/>
                </a:solidFill>
              </a:rPr>
              <a:t>里？</a:t>
            </a:r>
            <a:endParaRPr lang="en-US" altLang="zh-CN" sz="1600">
              <a:solidFill>
                <a:schemeClr val="bg1"/>
              </a:solidFill>
            </a:endParaRPr>
          </a:p>
          <a:p>
            <a:r>
              <a:rPr lang="en-US" altLang="zh-CN" sz="1600">
                <a:solidFill>
                  <a:schemeClr val="bg1"/>
                </a:solidFill>
              </a:rPr>
              <a:t>ids</a:t>
            </a:r>
            <a:r>
              <a:rPr lang="zh-CN" altLang="en-US" sz="1600">
                <a:solidFill>
                  <a:schemeClr val="bg1"/>
                </a:solidFill>
              </a:rPr>
              <a:t>的设置在规范化的时候。在后续</a:t>
            </a:r>
            <a:r>
              <a:rPr lang="en-US" altLang="zh-CN" sz="1600">
                <a:solidFill>
                  <a:schemeClr val="bg1"/>
                </a:solidFill>
              </a:rPr>
              <a:t>trivial</a:t>
            </a:r>
            <a:r>
              <a:rPr lang="zh-CN" altLang="en-US" sz="1600">
                <a:solidFill>
                  <a:schemeClr val="bg1"/>
                </a:solidFill>
              </a:rPr>
              <a:t>判断时会使用其判断有没有</a:t>
            </a:r>
            <a:r>
              <a:rPr lang="en-US" altLang="zh-CN" sz="1600">
                <a:solidFill>
                  <a:schemeClr val="bg1"/>
                </a:solidFill>
              </a:rPr>
              <a:t>Or</a:t>
            </a:r>
            <a:r>
              <a:rPr lang="zh-CN" altLang="en-US" sz="1600">
                <a:solidFill>
                  <a:schemeClr val="bg1"/>
                </a:solidFill>
              </a:rPr>
              <a:t>链来进一步判断是否是</a:t>
            </a:r>
            <a:r>
              <a:rPr lang="en-US" altLang="zh-CN" sz="1600">
                <a:solidFill>
                  <a:schemeClr val="bg1"/>
                </a:solidFill>
              </a:rPr>
              <a:t>trivial</a:t>
            </a:r>
            <a:r>
              <a:rPr lang="zh-CN" altLang="en-US" sz="1600">
                <a:solidFill>
                  <a:schemeClr val="bg1"/>
                </a:solidFill>
              </a:rPr>
              <a:t>。这样不需要遍历</a:t>
            </a:r>
            <a:r>
              <a:rPr lang="en-US" altLang="zh-CN" sz="1600">
                <a:solidFill>
                  <a:schemeClr val="bg1"/>
                </a:solidFill>
              </a:rPr>
              <a:t>term.id</a:t>
            </a:r>
            <a:r>
              <a:rPr lang="zh-CN" altLang="en-US" sz="1600">
                <a:solidFill>
                  <a:schemeClr val="bg1"/>
                </a:solidFill>
              </a:rPr>
              <a:t>和分析</a:t>
            </a:r>
            <a:r>
              <a:rPr lang="en-US" altLang="zh-CN" sz="1600">
                <a:solidFill>
                  <a:schemeClr val="bg1"/>
                </a:solidFill>
              </a:rPr>
              <a:t>Or</a:t>
            </a:r>
            <a:r>
              <a:rPr lang="zh-CN" altLang="en-US" sz="1600">
                <a:solidFill>
                  <a:schemeClr val="bg1"/>
                </a:solidFill>
              </a:rPr>
              <a:t>链了。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" y="868045"/>
            <a:ext cx="4865370" cy="543306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sz="2400">
                <a:solidFill>
                  <a:schemeClr val="bg1"/>
                </a:solidFill>
              </a:rPr>
              <a:t>编译产物</a:t>
            </a:r>
            <a:r>
              <a:rPr lang="en-US" altLang="zh-CN" sz="2400">
                <a:solidFill>
                  <a:schemeClr val="bg1"/>
                </a:solidFill>
              </a:rPr>
              <a:t>ecs_query_impl_t</a:t>
            </a:r>
            <a:endParaRPr lang="en-US" altLang="zh-CN" sz="24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" y="1170305"/>
            <a:ext cx="5749290" cy="48939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62115" y="1170305"/>
            <a:ext cx="4981575" cy="4893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vars</a:t>
            </a:r>
            <a:r>
              <a:rPr lang="zh-CN" altLang="en-US" sz="1600">
                <a:solidFill>
                  <a:schemeClr val="bg1"/>
                </a:solidFill>
              </a:rPr>
              <a:t>：发掘出来的查询变量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tvar_index</a:t>
            </a:r>
            <a:r>
              <a:rPr lang="zh-CN" altLang="en-US" sz="1600">
                <a:solidFill>
                  <a:schemeClr val="bg1"/>
                </a:solidFill>
              </a:rPr>
              <a:t>：表变量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evar_index</a:t>
            </a:r>
            <a:r>
              <a:rPr lang="zh-CN" altLang="en-US" sz="1600">
                <a:solidFill>
                  <a:schemeClr val="bg1"/>
                </a:solidFill>
              </a:rPr>
              <a:t>：实体变量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ops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en-US" altLang="zh-CN" sz="1600">
                <a:solidFill>
                  <a:schemeClr val="bg1"/>
                </a:solidFill>
              </a:rPr>
              <a:t>VM</a:t>
            </a:r>
            <a:r>
              <a:rPr lang="zh-CN" altLang="en-US" sz="1600">
                <a:solidFill>
                  <a:schemeClr val="bg1"/>
                </a:solidFill>
              </a:rPr>
              <a:t>指令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tokens</a:t>
            </a:r>
            <a:r>
              <a:rPr lang="zh-CN" altLang="en-US" sz="1600">
                <a:solidFill>
                  <a:schemeClr val="bg1"/>
                </a:solidFill>
              </a:rPr>
              <a:t>：所有字符串集中的地方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cache</a:t>
            </a:r>
            <a:r>
              <a:rPr lang="zh-CN" altLang="en-US" sz="1600">
                <a:solidFill>
                  <a:schemeClr val="bg1"/>
                </a:solidFill>
              </a:rPr>
              <a:t>：缓存</a:t>
            </a:r>
            <a:endParaRPr lang="zh-CN" altLang="en-US" sz="1600">
              <a:solidFill>
                <a:schemeClr val="bg1"/>
              </a:solidFill>
            </a:endParaRPr>
          </a:p>
          <a:p>
            <a:endParaRPr lang="zh-CN" altLang="en-US" sz="1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——VM</a:t>
            </a:r>
            <a:r>
              <a:rPr lang="zh-CN" altLang="en-US" sz="2400">
                <a:solidFill>
                  <a:schemeClr val="bg1"/>
                </a:solidFill>
              </a:rPr>
              <a:t>指令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4315" y="3766820"/>
            <a:ext cx="9918700" cy="2800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</a:rPr>
              <a:t>kind</a:t>
            </a:r>
            <a:r>
              <a:rPr lang="zh-CN" sz="1600">
                <a:solidFill>
                  <a:schemeClr val="bg1"/>
                </a:solidFill>
              </a:rPr>
              <a:t>：指令类型</a:t>
            </a:r>
            <a:endParaRPr 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flags</a:t>
            </a:r>
            <a:r>
              <a:rPr lang="zh-CN" altLang="en-US" sz="1600">
                <a:solidFill>
                  <a:schemeClr val="bg1"/>
                </a:solidFill>
              </a:rPr>
              <a:t>：标记</a:t>
            </a:r>
            <a:r>
              <a:rPr lang="en-US" altLang="zh-CN" sz="1600">
                <a:solidFill>
                  <a:schemeClr val="bg1"/>
                </a:solidFill>
              </a:rPr>
              <a:t>first/second/src</a:t>
            </a:r>
            <a:r>
              <a:rPr lang="zh-CN" altLang="en-US" sz="1600">
                <a:solidFill>
                  <a:schemeClr val="bg1"/>
                </a:solidFill>
              </a:rPr>
              <a:t>是实体还是变量，取值：</a:t>
            </a:r>
            <a:endParaRPr lang="zh-CN" altLang="en-US" sz="160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EcsQuerySrc, EcsQueryFirst, EcsQuerySecond</a:t>
            </a:r>
            <a:endParaRPr lang="en-US" altLang="zh-CN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field_index</a:t>
            </a:r>
            <a:r>
              <a:rPr lang="zh-CN" altLang="en-US" sz="1600">
                <a:solidFill>
                  <a:schemeClr val="bg1"/>
                </a:solidFill>
              </a:rPr>
              <a:t>：该指令对应的迭代器</a:t>
            </a:r>
            <a:r>
              <a:rPr lang="en-US" altLang="zh-CN" sz="1600">
                <a:solidFill>
                  <a:schemeClr val="bg1"/>
                </a:solidFill>
              </a:rPr>
              <a:t>field</a:t>
            </a:r>
            <a:r>
              <a:rPr lang="zh-CN" altLang="en-US" sz="1600">
                <a:solidFill>
                  <a:schemeClr val="bg1"/>
                </a:solidFill>
              </a:rPr>
              <a:t>索引</a:t>
            </a:r>
            <a:endParaRPr lang="zh-CN" altLang="en-US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term_index</a:t>
            </a:r>
            <a:r>
              <a:rPr lang="zh-CN" altLang="en-US" sz="1600">
                <a:solidFill>
                  <a:schemeClr val="bg1"/>
                </a:solidFill>
              </a:rPr>
              <a:t>：该指令对应的</a:t>
            </a:r>
            <a:r>
              <a:rPr lang="en-US" altLang="zh-CN" sz="1600">
                <a:solidFill>
                  <a:schemeClr val="bg1"/>
                </a:solidFill>
              </a:rPr>
              <a:t>term</a:t>
            </a:r>
            <a:r>
              <a:rPr lang="zh-CN" altLang="en-US" sz="1600">
                <a:solidFill>
                  <a:schemeClr val="bg1"/>
                </a:solidFill>
              </a:rPr>
              <a:t>索引</a:t>
            </a:r>
            <a:endParaRPr lang="zh-CN" altLang="en-US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prev</a:t>
            </a:r>
            <a:r>
              <a:rPr lang="zh-CN" altLang="en-US" sz="1600">
                <a:solidFill>
                  <a:schemeClr val="bg1"/>
                </a:solidFill>
              </a:rPr>
              <a:t>：做回溯迭代算法时指定回溯的位置</a:t>
            </a:r>
            <a:endParaRPr lang="zh-CN" altLang="en-US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next</a:t>
            </a:r>
            <a:r>
              <a:rPr lang="zh-CN" altLang="en-US" sz="1600">
                <a:solidFill>
                  <a:schemeClr val="bg1"/>
                </a:solidFill>
              </a:rPr>
              <a:t>：下一条指令的位置</a:t>
            </a:r>
            <a:endParaRPr lang="zh-CN" altLang="en-US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other</a:t>
            </a:r>
            <a:r>
              <a:rPr lang="zh-CN" altLang="en-US" sz="1600">
                <a:solidFill>
                  <a:schemeClr val="bg1"/>
                </a:solidFill>
              </a:rPr>
              <a:t>：辅助寄存器，用于控制流</a:t>
            </a:r>
            <a:endParaRPr lang="zh-CN" altLang="en-US" sz="1600">
              <a:solidFill>
                <a:schemeClr val="bg1"/>
              </a:solidFill>
            </a:endParaRPr>
          </a:p>
          <a:p>
            <a:pPr marL="0" lvl="1" indent="-285750" fontAlgn="auto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written</a:t>
            </a:r>
            <a:r>
              <a:rPr lang="zh-CN" altLang="en-US" sz="1600">
                <a:solidFill>
                  <a:schemeClr val="bg1"/>
                </a:solidFill>
              </a:rPr>
              <a:t>：记录该指令会写入哪些变量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7665" y="841375"/>
            <a:ext cx="6257290" cy="269621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sz="2400">
                <a:solidFill>
                  <a:schemeClr val="bg1"/>
                </a:solidFill>
              </a:rPr>
              <a:t>编译期上下文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9755" y="3537585"/>
            <a:ext cx="9918700" cy="2800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600">
                <a:solidFill>
                  <a:schemeClr val="bg1"/>
                </a:solidFill>
              </a:rPr>
              <a:t>是编译期的临时辅助结构。编译完就销毁了。</a:t>
            </a:r>
            <a:endParaRPr 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ops</a:t>
            </a:r>
            <a:r>
              <a:rPr lang="zh-CN" altLang="en-US" sz="1600">
                <a:solidFill>
                  <a:schemeClr val="bg1"/>
                </a:solidFill>
              </a:rPr>
              <a:t>：存储正在构建的</a:t>
            </a:r>
            <a:r>
              <a:rPr lang="en-US" altLang="zh-CN" sz="1600">
                <a:solidFill>
                  <a:schemeClr val="bg1"/>
                </a:solidFill>
              </a:rPr>
              <a:t>VM</a:t>
            </a:r>
            <a:r>
              <a:rPr lang="zh-CN" altLang="en-US" sz="1600">
                <a:solidFill>
                  <a:schemeClr val="bg1"/>
                </a:solidFill>
              </a:rPr>
              <a:t>指令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written</a:t>
            </a:r>
            <a:r>
              <a:rPr lang="zh-CN" altLang="en-US" sz="1600">
                <a:solidFill>
                  <a:schemeClr val="bg1"/>
                </a:solidFill>
              </a:rPr>
              <a:t>：确定已构建的哪些指令中的变量已写入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cond_wirtten</a:t>
            </a:r>
            <a:r>
              <a:rPr lang="zh-CN" altLang="en-US" sz="1600">
                <a:solidFill>
                  <a:schemeClr val="bg1"/>
                </a:solidFill>
              </a:rPr>
              <a:t>：用于记录</a:t>
            </a:r>
            <a:r>
              <a:rPr lang="en-US" altLang="zh-CN" sz="1600">
                <a:solidFill>
                  <a:schemeClr val="bg1"/>
                </a:solidFill>
              </a:rPr>
              <a:t>Optional/Or</a:t>
            </a:r>
            <a:r>
              <a:rPr lang="zh-CN" altLang="en-US" sz="1600">
                <a:solidFill>
                  <a:schemeClr val="bg1"/>
                </a:solidFill>
              </a:rPr>
              <a:t>的条件写入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ctrlflow</a:t>
            </a:r>
            <a:r>
              <a:rPr lang="zh-CN" altLang="en-US" sz="1600">
                <a:solidFill>
                  <a:schemeClr val="bg1"/>
                </a:solidFill>
              </a:rPr>
              <a:t>：每层作用域记录一次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cur</a:t>
            </a:r>
            <a:r>
              <a:rPr lang="zh-CN" altLang="en-US" sz="1600">
                <a:solidFill>
                  <a:schemeClr val="bg1"/>
                </a:solidFill>
              </a:rPr>
              <a:t>：当前的作用域指针，指向</a:t>
            </a:r>
            <a:r>
              <a:rPr lang="en-US" altLang="zh-CN" sz="1600">
                <a:solidFill>
                  <a:schemeClr val="bg1"/>
                </a:solidFill>
              </a:rPr>
              <a:t>ctrlflow</a:t>
            </a:r>
            <a:r>
              <a:rPr lang="zh-CN" altLang="en-US" sz="1600">
                <a:solidFill>
                  <a:schemeClr val="bg1"/>
                </a:solidFill>
              </a:rPr>
              <a:t>元素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scope</a:t>
            </a:r>
            <a:r>
              <a:rPr lang="zh-CN" altLang="en-US" sz="1600">
                <a:solidFill>
                  <a:schemeClr val="bg1"/>
                </a:solidFill>
              </a:rPr>
              <a:t>：当前嵌套深度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scope_is_not</a:t>
            </a:r>
            <a:r>
              <a:rPr lang="zh-CN" altLang="en-US" sz="1600">
                <a:solidFill>
                  <a:schemeClr val="bg1"/>
                </a:solidFill>
              </a:rPr>
              <a:t>：当前</a:t>
            </a:r>
            <a:r>
              <a:rPr lang="en-US" altLang="zh-CN" sz="1600">
                <a:solidFill>
                  <a:schemeClr val="bg1"/>
                </a:solidFill>
              </a:rPr>
              <a:t>scope</a:t>
            </a:r>
            <a:r>
              <a:rPr lang="zh-CN" altLang="en-US" sz="1600">
                <a:solidFill>
                  <a:schemeClr val="bg1"/>
                </a:solidFill>
              </a:rPr>
              <a:t>前有逻辑非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oper</a:t>
            </a:r>
            <a:r>
              <a:rPr lang="zh-CN" altLang="en-US" sz="1600">
                <a:solidFill>
                  <a:schemeClr val="bg1"/>
                </a:solidFill>
              </a:rPr>
              <a:t>：当前</a:t>
            </a:r>
            <a:r>
              <a:rPr lang="en-US" altLang="zh-CN" sz="1600">
                <a:solidFill>
                  <a:schemeClr val="bg1"/>
                </a:solidFill>
              </a:rPr>
              <a:t>term</a:t>
            </a:r>
            <a:r>
              <a:rPr lang="zh-CN" altLang="en-US" sz="1600">
                <a:solidFill>
                  <a:schemeClr val="bg1"/>
                </a:solidFill>
              </a:rPr>
              <a:t>的运算符暂存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skipped</a:t>
            </a:r>
            <a:r>
              <a:rPr lang="zh-CN" altLang="en-US" sz="1600">
                <a:solidFill>
                  <a:schemeClr val="bg1"/>
                </a:solidFill>
              </a:rPr>
              <a:t>：被跳过（无效的）</a:t>
            </a:r>
            <a:r>
              <a:rPr lang="en-US" altLang="zh-CN" sz="1600">
                <a:solidFill>
                  <a:schemeClr val="bg1"/>
                </a:solidFill>
              </a:rPr>
              <a:t>term</a:t>
            </a:r>
            <a:r>
              <a:rPr lang="zh-CN" altLang="en-US" sz="1600">
                <a:solidFill>
                  <a:schemeClr val="bg1"/>
                </a:solidFill>
              </a:rPr>
              <a:t>数量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7415" y="1080135"/>
            <a:ext cx="5297170" cy="2092325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sz="2400">
                <a:solidFill>
                  <a:schemeClr val="bg1"/>
                </a:solidFill>
              </a:rPr>
              <a:t>运行时迭代器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90240" y="3429000"/>
            <a:ext cx="7424420" cy="3088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600">
                <a:solidFill>
                  <a:schemeClr val="bg1"/>
                </a:solidFill>
              </a:rPr>
              <a:t>编译的最终产物。用于运行时，用户可以从中获得查询的结果</a:t>
            </a:r>
            <a:endParaRPr 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query</a:t>
            </a:r>
            <a:r>
              <a:rPr lang="zh-CN" altLang="en-US" sz="1600">
                <a:solidFill>
                  <a:schemeClr val="bg1"/>
                </a:solidFill>
              </a:rPr>
              <a:t>：在编译是产生的编译结果，包含</a:t>
            </a:r>
            <a:r>
              <a:rPr lang="en-US" altLang="zh-CN" sz="1600">
                <a:solidFill>
                  <a:schemeClr val="bg1"/>
                </a:solidFill>
              </a:rPr>
              <a:t>term,var,op</a:t>
            </a:r>
            <a:r>
              <a:rPr lang="zh-CN" altLang="en-US" sz="1600">
                <a:solidFill>
                  <a:schemeClr val="bg1"/>
                </a:solidFill>
              </a:rPr>
              <a:t>等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vars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zh-CN" altLang="en-US" sz="1600">
                <a:solidFill>
                  <a:schemeClr val="accent2"/>
                </a:solidFill>
              </a:rPr>
              <a:t>运行时</a:t>
            </a:r>
            <a:r>
              <a:rPr lang="zh-CN" altLang="en-US" sz="1600">
                <a:solidFill>
                  <a:schemeClr val="bg1"/>
                </a:solidFill>
              </a:rPr>
              <a:t>的变量数组，</a:t>
            </a:r>
            <a:r>
              <a:rPr lang="en-US" altLang="zh-CN" sz="1600">
                <a:solidFill>
                  <a:schemeClr val="bg1"/>
                </a:solidFill>
              </a:rPr>
              <a:t>VM</a:t>
            </a:r>
            <a:r>
              <a:rPr lang="zh-CN" altLang="en-US" sz="1600">
                <a:solidFill>
                  <a:schemeClr val="bg1"/>
                </a:solidFill>
              </a:rPr>
              <a:t>指令会不断对其进行读写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query_vars</a:t>
            </a:r>
            <a:r>
              <a:rPr lang="zh-CN" altLang="en-US" sz="1600">
                <a:solidFill>
                  <a:schemeClr val="bg1"/>
                </a:solidFill>
              </a:rPr>
              <a:t>：只是指向</a:t>
            </a:r>
            <a:r>
              <a:rPr lang="en-US" altLang="zh-CN" sz="1600">
                <a:solidFill>
                  <a:schemeClr val="bg1"/>
                </a:solidFill>
              </a:rPr>
              <a:t>ecs_query_impl_t.vars</a:t>
            </a:r>
            <a:r>
              <a:rPr lang="zh-CN" altLang="en-US" sz="1600">
                <a:solidFill>
                  <a:schemeClr val="bg1"/>
                </a:solidFill>
              </a:rPr>
              <a:t>。只读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ops</a:t>
            </a:r>
            <a:r>
              <a:rPr lang="zh-CN" altLang="en-US" sz="1600">
                <a:solidFill>
                  <a:schemeClr val="bg1"/>
                </a:solidFill>
              </a:rPr>
              <a:t>：只是指向</a:t>
            </a:r>
            <a:r>
              <a:rPr lang="en-US" altLang="zh-CN" sz="1600">
                <a:solidFill>
                  <a:schemeClr val="bg1"/>
                </a:solidFill>
              </a:rPr>
              <a:t>ecs_query_impl_t.ops</a:t>
            </a:r>
            <a:r>
              <a:rPr lang="zh-CN" altLang="en-US" sz="1600">
                <a:solidFill>
                  <a:schemeClr val="bg1"/>
                </a:solidFill>
              </a:rPr>
              <a:t>，只读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op_ctx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en-US" altLang="zh-CN" sz="1600">
                <a:solidFill>
                  <a:schemeClr val="bg1"/>
                </a:solidFill>
              </a:rPr>
              <a:t>VM</a:t>
            </a:r>
            <a:r>
              <a:rPr lang="zh-CN" altLang="en-US" sz="1600">
                <a:solidFill>
                  <a:schemeClr val="bg1"/>
                </a:solidFill>
              </a:rPr>
              <a:t>上下文。指令执行时可能会</a:t>
            </a:r>
            <a:r>
              <a:rPr lang="en-US" altLang="zh-CN" sz="1600">
                <a:solidFill>
                  <a:schemeClr val="bg1"/>
                </a:solidFill>
              </a:rPr>
              <a:t>push</a:t>
            </a:r>
            <a:r>
              <a:rPr lang="zh-CN" altLang="en-US" sz="1600">
                <a:solidFill>
                  <a:schemeClr val="bg1"/>
                </a:solidFill>
              </a:rPr>
              <a:t>自己的状态进去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node/prev/last</a:t>
            </a:r>
            <a:r>
              <a:rPr lang="zh-CN" altLang="en-US" sz="1600">
                <a:solidFill>
                  <a:schemeClr val="bg1"/>
                </a:solidFill>
              </a:rPr>
              <a:t>：缓存相关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written</a:t>
            </a:r>
            <a:r>
              <a:rPr lang="zh-CN" altLang="en-US" sz="1600">
                <a:solidFill>
                  <a:schemeClr val="bg1"/>
                </a:solidFill>
              </a:rPr>
              <a:t>：记录哪些变量已被写入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skip_count</a:t>
            </a:r>
            <a:r>
              <a:rPr lang="zh-CN" altLang="en-US" sz="1600">
                <a:solidFill>
                  <a:schemeClr val="bg1"/>
                </a:solidFill>
              </a:rPr>
              <a:t>：已跳过的变量个数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profile</a:t>
            </a:r>
            <a:r>
              <a:rPr lang="zh-CN" altLang="en-US" sz="1600">
                <a:solidFill>
                  <a:schemeClr val="bg1"/>
                </a:solidFill>
              </a:rPr>
              <a:t>：</a:t>
            </a:r>
            <a:r>
              <a:rPr lang="en-US" altLang="zh-CN" sz="1600">
                <a:solidFill>
                  <a:schemeClr val="bg1"/>
                </a:solidFill>
              </a:rPr>
              <a:t>Profile</a:t>
            </a:r>
            <a:r>
              <a:rPr lang="zh-CN" altLang="en-US" sz="1600">
                <a:solidFill>
                  <a:schemeClr val="bg1"/>
                </a:solidFill>
              </a:rPr>
              <a:t>相关，非生产需要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op</a:t>
            </a:r>
            <a:r>
              <a:rPr lang="zh-CN" altLang="en-US" sz="1600">
                <a:solidFill>
                  <a:schemeClr val="bg1"/>
                </a:solidFill>
              </a:rPr>
              <a:t>：当前执行到的指令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sp</a:t>
            </a:r>
            <a:r>
              <a:rPr lang="zh-CN" altLang="en-US" sz="1600">
                <a:solidFill>
                  <a:schemeClr val="bg1"/>
                </a:solidFill>
              </a:rPr>
              <a:t>：栈指针，只想</a:t>
            </a:r>
            <a:r>
              <a:rPr lang="en-US" altLang="zh-CN" sz="1600">
                <a:solidFill>
                  <a:schemeClr val="bg1"/>
                </a:solidFill>
              </a:rPr>
              <a:t>op_ctx</a:t>
            </a:r>
            <a:r>
              <a:rPr lang="zh-CN" altLang="en-US" sz="1600">
                <a:solidFill>
                  <a:schemeClr val="bg1"/>
                </a:solidFill>
              </a:rPr>
              <a:t>栈顶。用于配合指令压入</a:t>
            </a:r>
            <a:r>
              <a:rPr lang="en-US" altLang="zh-CN" sz="1600">
                <a:solidFill>
                  <a:schemeClr val="bg1"/>
                </a:solidFill>
              </a:rPr>
              <a:t>/</a:t>
            </a:r>
            <a:r>
              <a:rPr lang="zh-CN" altLang="en-US" sz="1600">
                <a:solidFill>
                  <a:schemeClr val="bg1"/>
                </a:solidFill>
              </a:rPr>
              <a:t>弹出指令相关数据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6315" y="988695"/>
            <a:ext cx="5119370" cy="228346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sz="2400">
                <a:solidFill>
                  <a:schemeClr val="bg1"/>
                </a:solidFill>
              </a:rPr>
              <a:t>运行时变量</a:t>
            </a:r>
            <a:endParaRPr lang="zh-CN" sz="2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75790" y="3769360"/>
            <a:ext cx="9460865" cy="2588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600">
                <a:solidFill>
                  <a:schemeClr val="bg1"/>
                </a:solidFill>
              </a:rPr>
              <a:t>用于存储运行时查询结果</a:t>
            </a:r>
            <a:endParaRPr 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range</a:t>
            </a:r>
            <a:r>
              <a:rPr lang="zh-CN" altLang="en-US" sz="1600">
                <a:solidFill>
                  <a:schemeClr val="bg1"/>
                </a:solidFill>
              </a:rPr>
              <a:t>：用于表变量。描述此表中的第几行到第几行。</a:t>
            </a:r>
            <a:r>
              <a:rPr lang="en-US" altLang="zh-CN" sz="1600">
                <a:solidFill>
                  <a:schemeClr val="bg1"/>
                </a:solidFill>
              </a:rPr>
              <a:t>count = 1</a:t>
            </a:r>
            <a:r>
              <a:rPr lang="zh-CN" altLang="en-US" sz="1600">
                <a:solidFill>
                  <a:schemeClr val="bg1"/>
                </a:solidFill>
              </a:rPr>
              <a:t>时就代表一个实体。</a:t>
            </a:r>
            <a:r>
              <a:rPr lang="en-US" altLang="zh-CN" sz="1600">
                <a:solidFill>
                  <a:schemeClr val="bg1"/>
                </a:solidFill>
              </a:rPr>
              <a:t>count = 0</a:t>
            </a:r>
            <a:r>
              <a:rPr lang="zh-CN" altLang="en-US" sz="1600">
                <a:solidFill>
                  <a:schemeClr val="bg1"/>
                </a:solidFill>
              </a:rPr>
              <a:t>表示整张表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：用于实体变量。存储当前匹配到的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600">
              <a:solidFill>
                <a:schemeClr val="bg1"/>
              </a:solidFill>
            </a:endParaRPr>
          </a:p>
          <a:p>
            <a:pPr indent="0">
              <a:buNone/>
            </a:pPr>
            <a:r>
              <a:rPr lang="zh-CN" altLang="en-US" sz="1600">
                <a:solidFill>
                  <a:schemeClr val="bg1"/>
                </a:solidFill>
              </a:rPr>
              <a:t>何时需要</a:t>
            </a:r>
            <a:r>
              <a:rPr lang="en-US" altLang="zh-CN" sz="1600">
                <a:solidFill>
                  <a:schemeClr val="bg1"/>
                </a:solidFill>
              </a:rPr>
              <a:t>range?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某些</a:t>
            </a:r>
            <a:r>
              <a:rPr lang="en-US" altLang="zh-CN" sz="1600">
                <a:solidFill>
                  <a:schemeClr val="bg1"/>
                </a:solidFill>
              </a:rPr>
              <a:t>entity</a:t>
            </a:r>
            <a:r>
              <a:rPr lang="zh-CN" altLang="en-US" sz="1600">
                <a:solidFill>
                  <a:schemeClr val="bg1"/>
                </a:solidFill>
              </a:rPr>
              <a:t>时</a:t>
            </a:r>
            <a:r>
              <a:rPr lang="en-US" altLang="zh-CN" sz="1600">
                <a:solidFill>
                  <a:schemeClr val="bg1"/>
                </a:solidFill>
              </a:rPr>
              <a:t>disable</a:t>
            </a:r>
            <a:r>
              <a:rPr lang="zh-CN" altLang="en-US" sz="1600">
                <a:solidFill>
                  <a:schemeClr val="bg1"/>
                </a:solidFill>
              </a:rPr>
              <a:t>的，这时需要找到一段连续的</a:t>
            </a:r>
            <a:r>
              <a:rPr lang="en-US" altLang="zh-CN" sz="1600">
                <a:solidFill>
                  <a:schemeClr val="bg1"/>
                </a:solidFill>
              </a:rPr>
              <a:t>enabled entity</a:t>
            </a:r>
            <a:r>
              <a:rPr lang="zh-CN" altLang="en-US" sz="1600">
                <a:solidFill>
                  <a:schemeClr val="bg1"/>
                </a:solidFill>
              </a:rPr>
              <a:t>然后使用</a:t>
            </a:r>
            <a:r>
              <a:rPr lang="en-US" altLang="zh-CN" sz="1600">
                <a:solidFill>
                  <a:schemeClr val="bg1"/>
                </a:solidFill>
              </a:rPr>
              <a:t>range</a:t>
            </a:r>
            <a:r>
              <a:rPr lang="zh-CN" altLang="en-US" sz="1600">
                <a:solidFill>
                  <a:schemeClr val="bg1"/>
                </a:solidFill>
              </a:rPr>
              <a:t>约束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模糊匹配时，需要找到一段连续匹配的行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2560" y="945515"/>
            <a:ext cx="4773930" cy="1427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2560" y="2450465"/>
            <a:ext cx="4610100" cy="8280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什么是</a:t>
            </a:r>
            <a:r>
              <a:rPr lang="en-US" altLang="zh-CN" sz="2400">
                <a:solidFill>
                  <a:schemeClr val="bg1"/>
                </a:solidFill>
              </a:rPr>
              <a:t>ECS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7930" y="1864360"/>
            <a:ext cx="10413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</a:rPr>
              <a:t>ECS</a:t>
            </a:r>
            <a:r>
              <a:rPr lang="zh-CN" altLang="en-US">
                <a:solidFill>
                  <a:schemeClr val="bg1"/>
                </a:solidFill>
              </a:rPr>
              <a:t>的核心点：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使用组合代替继承，通过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的组合，以及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System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对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Component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的使用来实现功能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7930" y="2978785"/>
            <a:ext cx="1034859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而一个优秀（且现代）的</a:t>
            </a:r>
            <a:r>
              <a:rPr lang="en-US" altLang="zh-CN">
                <a:solidFill>
                  <a:schemeClr val="bg1"/>
                </a:solidFill>
              </a:rPr>
              <a:t>ECS</a:t>
            </a:r>
            <a:r>
              <a:rPr lang="zh-CN" altLang="en-US">
                <a:solidFill>
                  <a:schemeClr val="bg1"/>
                </a:solidFill>
              </a:rPr>
              <a:t>还要能做到：</a:t>
            </a:r>
            <a:endParaRPr lang="zh-CN" altLang="en-US">
              <a:solidFill>
                <a:schemeClr val="bg1"/>
              </a:solidFill>
            </a:endParaRPr>
          </a:p>
          <a:p>
            <a:pPr indent="457200"/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1. 组件在内存中是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Flatten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（平铺）的，以利用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CPU Cache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pPr indent="457200"/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2.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对组件的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CRUD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要快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pPr indent="457200"/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pPr indent="457200"/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/>
                </a:solidFill>
                <a:sym typeface="+mn-ea"/>
              </a:rPr>
              <a:t>ECS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虽然被视为游戏架构，但其本质上是通用架构，他不关心你的功能到底是游戏还是其他的什么。具体的功能由你自己实现，严格来说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ECS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框架不会附带有游戏相关业务（渲染，物理等）</a:t>
            </a:r>
            <a:endParaRPr lang="zh-CN" altLang="en-US">
              <a:solidFill>
                <a:schemeClr val="bg1"/>
              </a:solidFill>
            </a:endParaRPr>
          </a:p>
          <a:p>
            <a:endParaRPr lang="en-US" altLang="zh-CN">
              <a:solidFill>
                <a:schemeClr val="bg1"/>
              </a:solidFill>
            </a:endParaRPr>
          </a:p>
          <a:p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——VM</a:t>
            </a:r>
            <a:r>
              <a:rPr lang="zh-CN" altLang="en-US" sz="2400">
                <a:solidFill>
                  <a:schemeClr val="bg1"/>
                </a:solidFill>
              </a:rPr>
              <a:t>指令一览：初始化相关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854200" y="2252980"/>
          <a:ext cx="8533130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指令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功能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SetIds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将</a:t>
                      </a:r>
                      <a:r>
                        <a:rPr lang="en-US" altLang="zh-CN" sz="1600"/>
                        <a:t>term.id</a:t>
                      </a:r>
                      <a:r>
                        <a:rPr lang="zh-CN" altLang="en-US" sz="1600"/>
                        <a:t>填入</a:t>
                      </a:r>
                      <a:r>
                        <a:rPr lang="en-US" altLang="zh-CN" sz="1600"/>
                        <a:t>it.ids[field]</a:t>
                      </a:r>
                      <a:endParaRPr lang="en-US" alt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SetFixed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遍历</a:t>
                      </a:r>
                      <a:r>
                        <a:rPr lang="en-US" altLang="zh-CN" sz="1600"/>
                        <a:t>term</a:t>
                      </a:r>
                      <a:r>
                        <a:rPr lang="zh-CN" altLang="en-US" sz="1600"/>
                        <a:t>，若</a:t>
                      </a:r>
                      <a:r>
                        <a:rPr lang="en-US" altLang="zh-CN" sz="1600"/>
                        <a:t>src</a:t>
                      </a:r>
                      <a:r>
                        <a:rPr lang="zh-CN" altLang="en-US" sz="1600"/>
                        <a:t>是固定</a:t>
                      </a:r>
                      <a:r>
                        <a:rPr lang="en-US" altLang="zh-CN" sz="1600"/>
                        <a:t>Entity</a:t>
                      </a:r>
                      <a:r>
                        <a:rPr lang="zh-CN" altLang="en-US" sz="1600"/>
                        <a:t>就直接写入</a:t>
                      </a:r>
                      <a:r>
                        <a:rPr lang="en-US" altLang="zh-CN" sz="1600"/>
                        <a:t>it.sources[field]</a:t>
                      </a:r>
                      <a:endParaRPr lang="en-US" altLang="zh-CN" sz="1600"/>
                    </a:p>
                  </a:txBody>
                  <a:tcPr/>
                </a:tc>
              </a:tr>
              <a:tr h="57086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SetThis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当</a:t>
                      </a:r>
                      <a:r>
                        <a:rPr lang="en-US" altLang="zh-CN" sz="1600"/>
                        <a:t>$this</a:t>
                      </a:r>
                      <a:r>
                        <a:rPr lang="zh-CN" altLang="en-US" sz="1600"/>
                        <a:t>变量被写入时，将其值写入</a:t>
                      </a:r>
                      <a:r>
                        <a:rPr lang="en-US" altLang="zh-CN" sz="1600"/>
                        <a:t>it.entities</a:t>
                      </a:r>
                      <a:r>
                        <a:rPr lang="zh-CN" altLang="en-US" sz="1600"/>
                        <a:t>和</a:t>
                      </a:r>
                      <a:r>
                        <a:rPr lang="en-US" altLang="zh-CN" sz="1600"/>
                        <a:t>it.sources</a:t>
                      </a:r>
                      <a:endParaRPr lang="en-US" alt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SerVars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将已写入变量的值同步到</a:t>
                      </a:r>
                      <a:r>
                        <a:rPr lang="en-US" altLang="zh-CN" sz="1600"/>
                        <a:t>it.sources[field]</a:t>
                      </a:r>
                      <a:endParaRPr lang="en-US" alt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SetId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仅当</a:t>
                      </a:r>
                      <a:r>
                        <a:rPr lang="en-US" altLang="zh-CN" sz="1600"/>
                        <a:t>it.ids[field]</a:t>
                      </a:r>
                      <a:r>
                        <a:rPr lang="zh-CN" altLang="en-US" sz="1600"/>
                        <a:t>未设置时手动设置进去</a:t>
                      </a:r>
                      <a:endParaRPr lang="zh-CN" altLang="en-US" sz="16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——VM</a:t>
            </a:r>
            <a:r>
              <a:rPr lang="zh-CN" altLang="en-US" sz="2400">
                <a:solidFill>
                  <a:schemeClr val="bg1"/>
                </a:solidFill>
              </a:rPr>
              <a:t>指令一览：查询和匹配相关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854200" y="988695"/>
          <a:ext cx="8533130" cy="5843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指令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功能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And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两种功能：</a:t>
                      </a:r>
                      <a:endParaRPr lang="zh-CN" altLang="en-US" sz="160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/>
                        <a:t>src</a:t>
                      </a:r>
                      <a:r>
                        <a:rPr lang="zh-CN" altLang="en-US" sz="1600"/>
                        <a:t>变量未写入：使用</a:t>
                      </a:r>
                      <a:r>
                        <a:rPr lang="en-US" altLang="zh-CN" sz="1600"/>
                        <a:t>Select</a:t>
                      </a:r>
                      <a:r>
                        <a:rPr lang="zh-CN" altLang="en-US" sz="1600"/>
                        <a:t>查找表</a:t>
                      </a:r>
                      <a:endParaRPr lang="zh-CN" altLang="en-US" sz="160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/>
                        <a:t>src</a:t>
                      </a:r>
                      <a:r>
                        <a:rPr lang="zh-CN" altLang="en-US" sz="1600"/>
                        <a:t>变量已写入：施工用</a:t>
                      </a:r>
                      <a:r>
                        <a:rPr lang="en-US" altLang="zh-CN" sz="1600"/>
                        <a:t>With</a:t>
                      </a:r>
                      <a:r>
                        <a:rPr lang="zh-CN" altLang="en-US" sz="1600"/>
                        <a:t>在现有表上进行组件存在性检查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AndAny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600"/>
                        <a:t>和</a:t>
                      </a:r>
                      <a:r>
                        <a:rPr lang="en-US" altLang="zh-CN" sz="1600"/>
                        <a:t>Any</a:t>
                      </a:r>
                      <a:r>
                        <a:rPr lang="zh-CN" altLang="en-US" sz="1600"/>
                        <a:t>一样，给</a:t>
                      </a:r>
                      <a:r>
                        <a:rPr lang="en-US" altLang="zh-CN" sz="1600"/>
                        <a:t>wildcard/EcsAny</a:t>
                      </a:r>
                      <a:r>
                        <a:rPr lang="zh-CN" altLang="en-US" sz="1600"/>
                        <a:t>特化的</a:t>
                      </a:r>
                      <a:endParaRPr lang="zh-CN" altLang="en-US" sz="1600"/>
                    </a:p>
                  </a:txBody>
                  <a:tcPr/>
                </a:tc>
              </a:tr>
              <a:tr h="57086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With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600"/>
                        <a:t>检查固定</a:t>
                      </a:r>
                      <a:r>
                        <a:rPr lang="en-US" altLang="zh-CN" sz="1600"/>
                        <a:t>src</a:t>
                      </a:r>
                      <a:r>
                        <a:rPr lang="zh-CN" altLang="en-US" sz="1600"/>
                        <a:t>（实体变量）是否有指定组件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SerVars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将已写入变量的值同步到</a:t>
                      </a:r>
                      <a:r>
                        <a:rPr lang="en-US" altLang="zh-CN" sz="1600"/>
                        <a:t>it.sources[field]</a:t>
                      </a:r>
                      <a:endParaRPr lang="en-US" alt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SetId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仅当</a:t>
                      </a:r>
                      <a:r>
                        <a:rPr lang="en-US" altLang="zh-CN" sz="1600"/>
                        <a:t>it.ids[field]</a:t>
                      </a:r>
                      <a:r>
                        <a:rPr lang="zh-CN" altLang="en-US" sz="1600"/>
                        <a:t>未设置时手动设置进去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Each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遍历</a:t>
                      </a:r>
                      <a:r>
                        <a:rPr lang="en-US" altLang="zh-CN" sz="1600"/>
                        <a:t>Table</a:t>
                      </a:r>
                      <a:r>
                        <a:rPr lang="zh-CN" altLang="en-US" sz="1600"/>
                        <a:t>中每个</a:t>
                      </a:r>
                      <a:r>
                        <a:rPr lang="en-US" altLang="zh-CN" sz="1600"/>
                        <a:t>Entity</a:t>
                      </a:r>
                      <a:r>
                        <a:rPr lang="zh-CN" altLang="en-US" sz="1600"/>
                        <a:t>，逐一写入实体变量。是表变量和实体变量之间的桥梁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Store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将</a:t>
                      </a:r>
                      <a:r>
                        <a:rPr lang="en-US" altLang="zh-CN" sz="1600"/>
                        <a:t>table/entity</a:t>
                      </a:r>
                      <a:r>
                        <a:rPr lang="zh-CN" altLang="en-US" sz="1600"/>
                        <a:t>存入指定变量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Reset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变量重置为</a:t>
                      </a:r>
                      <a:r>
                        <a:rPr lang="en-US" altLang="zh-CN" sz="1600"/>
                        <a:t>wildcard</a:t>
                      </a:r>
                      <a:endParaRPr lang="en-US" alt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Or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Or</a:t>
                      </a:r>
                      <a:r>
                        <a:rPr lang="zh-CN" altLang="en-US" sz="1600"/>
                        <a:t>链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Optional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Optional</a:t>
                      </a:r>
                      <a:r>
                        <a:rPr lang="zh-CN" altLang="en-US" sz="1600"/>
                        <a:t>功能。成功写入结果，失败跳过而非回退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Not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将匹配结果翻转</a:t>
                      </a:r>
                      <a:endParaRPr lang="zh-CN" altLang="en-US" sz="16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——VM</a:t>
            </a:r>
            <a:r>
              <a:rPr lang="zh-CN" altLang="en-US" sz="2400">
                <a:solidFill>
                  <a:schemeClr val="bg1"/>
                </a:solidFill>
              </a:rPr>
              <a:t>指令一览：控制流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829435" y="2381250"/>
          <a:ext cx="8533130" cy="5843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指令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功能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End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控制流块结束，回复进入块钱的写入状态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IfVar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600"/>
                        <a:t>变量未被写入就跳过后续指令</a:t>
                      </a:r>
                      <a:endParaRPr lang="zh-CN" sz="1600"/>
                    </a:p>
                  </a:txBody>
                  <a:tcPr/>
                </a:tc>
              </a:tr>
              <a:tr h="57086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IfSet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600"/>
                        <a:t>某</a:t>
                      </a:r>
                      <a:r>
                        <a:rPr lang="en-US" altLang="zh-CN" sz="1600"/>
                        <a:t>term</a:t>
                      </a:r>
                      <a:r>
                        <a:rPr lang="zh-CN" altLang="en-US" sz="1600"/>
                        <a:t>未被写入就跳过后续指令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Nothing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600"/>
                        <a:t>立即返回</a:t>
                      </a:r>
                      <a:r>
                        <a:rPr lang="en-US" altLang="zh-CN" sz="1600"/>
                        <a:t>false</a:t>
                      </a:r>
                      <a:endParaRPr lang="en-US" altLang="zh-CN" sz="16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——VM</a:t>
            </a:r>
            <a:r>
              <a:rPr lang="zh-CN" altLang="en-US" sz="2400">
                <a:solidFill>
                  <a:schemeClr val="bg1"/>
                </a:solidFill>
              </a:rPr>
              <a:t>指令一览：谓词类</a:t>
            </a:r>
            <a:endParaRPr lang="en-US" altLang="zh-CN" sz="2400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829435" y="1091565"/>
          <a:ext cx="8533130" cy="4777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指令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功能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MemberEq/Neq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member</a:t>
                      </a:r>
                      <a:r>
                        <a:rPr lang="zh-CN" altLang="en-US" sz="1600"/>
                        <a:t>比较，比如</a:t>
                      </a:r>
                      <a:r>
                        <a:rPr lang="en-US" altLang="zh-CN" sz="1600"/>
                        <a:t>Position.x == 10</a:t>
                      </a:r>
                      <a:endParaRPr lang="en-US" alt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PredEq/Neq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600"/>
                        <a:t>内置谓词比较，如</a:t>
                      </a:r>
                      <a:r>
                        <a:rPr lang="en-US" altLang="zh-CN" sz="1600"/>
                        <a:t>$x == 10</a:t>
                      </a:r>
                      <a:endParaRPr lang="en-US" altLang="zh-CN" sz="1600"/>
                    </a:p>
                  </a:txBody>
                  <a:tcPr/>
                </a:tc>
              </a:tr>
              <a:tr h="57086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PredEqName/NeqName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600"/>
                        <a:t>按名称精确比较</a:t>
                      </a:r>
                      <a:endParaRPr 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sym typeface="+mn-ea"/>
                        </a:rPr>
                        <a:t>PredEqMatch/NeqMatch</a:t>
                      </a:r>
                      <a:endParaRPr lang="en-US" altLang="zh-CN" sz="1600"/>
                    </a:p>
                    <a:p>
                      <a:pPr>
                        <a:buNone/>
                      </a:pP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600"/>
                        <a:t>按名称模糊比较</a:t>
                      </a:r>
                      <a:endParaRPr 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UnionEq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union</a:t>
                      </a:r>
                      <a:r>
                        <a:rPr lang="zh-CN" altLang="en-US" sz="1600"/>
                        <a:t>关系匹配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Toggle/ToggleOption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检查是否</a:t>
                      </a:r>
                      <a:r>
                        <a:rPr lang="en-US" altLang="zh-CN" sz="1600"/>
                        <a:t>Toggle</a:t>
                      </a:r>
                      <a:endParaRPr lang="en-US" alt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Contain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检查某</a:t>
                      </a:r>
                      <a:r>
                        <a:rPr lang="en-US" altLang="zh-CN" sz="1600"/>
                        <a:t>table</a:t>
                      </a:r>
                      <a:r>
                        <a:rPr lang="zh-CN" altLang="en-US" sz="1600"/>
                        <a:t>是否包含</a:t>
                      </a:r>
                      <a:r>
                        <a:rPr lang="en-US" altLang="zh-CN" sz="1600"/>
                        <a:t>entity</a:t>
                      </a:r>
                      <a:endParaRPr lang="en-US" alt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PairEq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检查</a:t>
                      </a:r>
                      <a:r>
                        <a:rPr lang="en-US" altLang="zh-CN" sz="1600"/>
                        <a:t>Pair</a:t>
                      </a:r>
                      <a:r>
                        <a:rPr lang="zh-CN" altLang="en-US" sz="1600"/>
                        <a:t>是否相等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Ids/IdsRight/IdsLeft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wildcard</a:t>
                      </a:r>
                      <a:r>
                        <a:rPr lang="zh-CN" altLang="en-US" sz="1600"/>
                        <a:t>匹配：遍历</a:t>
                      </a:r>
                      <a:r>
                        <a:rPr lang="en-US" altLang="zh-CN" sz="1600"/>
                        <a:t>(R, *)</a:t>
                      </a:r>
                      <a:r>
                        <a:rPr lang="zh-CN" altLang="en-US" sz="1600"/>
                        <a:t>或</a:t>
                      </a:r>
                      <a:r>
                        <a:rPr lang="en-US" altLang="zh-CN" sz="1600"/>
                        <a:t>(*, T)</a:t>
                      </a:r>
                      <a:r>
                        <a:rPr lang="zh-CN" altLang="en-US" sz="1600"/>
                        <a:t>的所有</a:t>
                      </a:r>
                      <a:r>
                        <a:rPr lang="en-US" altLang="zh-CN" sz="1600"/>
                        <a:t>ID</a:t>
                      </a:r>
                      <a:endParaRPr lang="en-US" alt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Lookup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lookup</a:t>
                      </a:r>
                      <a:r>
                        <a:rPr lang="zh-CN" altLang="en-US" sz="1600"/>
                        <a:t>变量解析</a:t>
                      </a:r>
                      <a:endParaRPr lang="zh-CN" altLang="en-US" sz="16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8505" y="407670"/>
            <a:ext cx="863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</a:rPr>
              <a:t>Flecs</a:t>
            </a:r>
            <a:r>
              <a:rPr lang="zh-CN" altLang="en-US" sz="2400">
                <a:solidFill>
                  <a:schemeClr val="bg1"/>
                </a:solidFill>
              </a:rPr>
              <a:t>的</a:t>
            </a:r>
            <a:r>
              <a:rPr lang="en-US" altLang="zh-CN" sz="2400">
                <a:solidFill>
                  <a:schemeClr val="bg1"/>
                </a:solidFill>
              </a:rPr>
              <a:t>Query</a:t>
            </a:r>
            <a:r>
              <a:rPr lang="zh-CN" altLang="en-US" sz="2400">
                <a:solidFill>
                  <a:schemeClr val="bg1"/>
                </a:solidFill>
              </a:rPr>
              <a:t>系统</a:t>
            </a:r>
            <a:r>
              <a:rPr lang="en-US" altLang="zh-CN" sz="2400">
                <a:solidFill>
                  <a:schemeClr val="bg1"/>
                </a:solidFill>
              </a:rPr>
              <a:t>——VM</a:t>
            </a:r>
            <a:r>
              <a:rPr lang="zh-CN" altLang="en-US" sz="2400">
                <a:solidFill>
                  <a:schemeClr val="bg1"/>
                </a:solidFill>
              </a:rPr>
              <a:t>指令一览：特殊操作</a:t>
            </a:r>
            <a:endParaRPr lang="en-US" altLang="zh-CN" sz="2400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829435" y="2472690"/>
          <a:ext cx="8533130" cy="4777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指令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功能</a:t>
                      </a:r>
                      <a:endParaRPr lang="zh-CN" altLang="en-US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AndFrom/OrFrom/NotFrom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600"/>
                        <a:t>从实体读取组件类型列表，对每个类型做</a:t>
                      </a:r>
                      <a:r>
                        <a:rPr lang="en-US" altLang="zh-CN" sz="1600"/>
                        <a:t>And/Or/Not</a:t>
                      </a:r>
                      <a:endParaRPr lang="en-US" altLang="zh-CN"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Cache/IsCache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600"/>
                        <a:t>从缓存读取结果，不需要再扫描</a:t>
                      </a:r>
                      <a:endParaRPr lang="zh-CN" sz="1600"/>
                    </a:p>
                  </a:txBody>
                  <a:tcPr/>
                </a:tc>
              </a:tr>
              <a:tr h="57086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Yield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600"/>
                        <a:t>结束此次</a:t>
                      </a:r>
                      <a:r>
                        <a:rPr lang="en-US" altLang="zh-CN" sz="1600"/>
                        <a:t>VM</a:t>
                      </a:r>
                      <a:r>
                        <a:rPr lang="zh-CN" altLang="en-US" sz="1600"/>
                        <a:t>操作，结果返回给迭代器</a:t>
                      </a:r>
                      <a:endParaRPr lang="zh-CN" altLang="en-US" sz="16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10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11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12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13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14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15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16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17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18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19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2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20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21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22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23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3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4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5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6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7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8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ags/tag9.xml><?xml version="1.0" encoding="utf-8"?>
<p:tagLst xmlns:p="http://schemas.openxmlformats.org/presentationml/2006/main">
  <p:tag name="KSO_WM_DIAGRAM_VIRTUALLY_FRAME" val="{&quot;height&quot;:325.02547822901533,&quot;left&quot;:197.85,&quot;top&quot;:107.27452177098466,&quot;width&quot;:198.4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Verdana"/>
        <a:ea typeface="思源黑体 CN Bold"/>
        <a:cs typeface=""/>
      </a:majorFont>
      <a:minorFont>
        <a:latin typeface="Verdana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IxZTA4NzZiOC0wYmE5LTQ1MzctYWY3Ni0yYzk4MzA2MDIxZjgiCn0K"/>
    </extobj>
    <extobj name="F35B0BEE-F18A-47BB-8FCB-E00DA2F2635D-3">
      <extobjdata type="F35B0BEE-F18A-47BB-8FCB-E00DA2F2635D" data="ewoJIkRlc2lnbklkIiA6ICIyYzc5ZDMyMi1iOGNmLTQ0ODEtYjdjNS04NWU2M2QwZjRhYmUiCn0K"/>
    </extobj>
    <extobj name="F35B0BEE-F18A-47BB-8FCB-E00DA2F2635D-4">
      <extobjdata type="F35B0BEE-F18A-47BB-8FCB-E00DA2F2635D" data="ewoJIkRlc2lnbklkIiA6ICIyYzc5ZDMyMi1iOGNmLTQ0ODEtYjdjNS04NWU2M2QwZjRhYmUiCn0K"/>
    </extobj>
    <extobj name="F35B0BEE-F18A-47BB-8FCB-E00DA2F2635D-5">
      <extobjdata type="F35B0BEE-F18A-47BB-8FCB-E00DA2F2635D" data="ewoJIkRlc2lnbklkIiA6ICIxZTA4NzZiOC0wYmE5LTQ1MzctYWY3Ni0yYzk4MzA2MDIxZjgiCn0K"/>
    </extobj>
    <extobj name="F35B0BEE-F18A-47BB-8FCB-E00DA2F2635D-6">
      <extobjdata type="F35B0BEE-F18A-47BB-8FCB-E00DA2F2635D" data="ewoJIkRlc2lnbklkIiA6ICIyYzc5ZDMyMi1iOGNmLTQ0ODEtYjdjNS04NWU2M2QwZjRhYmUiCn0K"/>
    </extobj>
    <extobj name="F35B0BEE-F18A-47BB-8FCB-E00DA2F2635D-7">
      <extobjdata type="F35B0BEE-F18A-47BB-8FCB-E00DA2F2635D" data="ewoJIkRlc2lnbklkIiA6ICIxZTA4NzZiOC0wYmE5LTQ1MzctYWY3Ni0yYzk4MzA2MDIxZjgiCn0K"/>
    </extobj>
  </extobjs>
</s:customData>
</file>

<file path=customXml/itemProps24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18585</Words>
  <Application>WPS 演示</Application>
  <PresentationFormat>宽屏</PresentationFormat>
  <Paragraphs>1606</Paragraphs>
  <Slides>94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94</vt:i4>
      </vt:variant>
    </vt:vector>
  </HeadingPairs>
  <TitlesOfParts>
    <vt:vector size="107" baseType="lpstr">
      <vt:lpstr>Arial</vt:lpstr>
      <vt:lpstr>宋体</vt:lpstr>
      <vt:lpstr>Wingdings</vt:lpstr>
      <vt:lpstr>JetBrains Mono ExtraBold</vt:lpstr>
      <vt:lpstr>JetBrains Mono Light</vt:lpstr>
      <vt:lpstr>Verdana</vt:lpstr>
      <vt:lpstr>思源黑体 CN Normal</vt:lpstr>
      <vt:lpstr>黑体</vt:lpstr>
      <vt:lpstr>微软雅黑</vt:lpstr>
      <vt:lpstr>Arial Unicode MS</vt:lpstr>
      <vt:lpstr>思源黑体 CN Bold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{ProcGMQ};</cp:lastModifiedBy>
  <cp:revision>717</cp:revision>
  <dcterms:created xsi:type="dcterms:W3CDTF">2018-04-24T05:34:00Z</dcterms:created>
  <dcterms:modified xsi:type="dcterms:W3CDTF">2026-05-11T12:48:02Z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KSOTemplateUUID">
    <vt:lpwstr>v1.0_mb_uB0N1JP8m5H82tRRB+T02g==</vt:lpwstr>
  </property>
  <property fmtid="{D5CDD505-2E9C-101B-9397-08002B2CF9AE}" pid="4" name="ICV">
    <vt:lpwstr>33DF7868B3D041E09B6C94650144F984_11</vt:lpwstr>
  </property>
</Properties>
</file>